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256" r:id="rId2"/>
    <p:sldId id="273" r:id="rId3"/>
    <p:sldId id="257" r:id="rId4"/>
    <p:sldId id="310" r:id="rId5"/>
    <p:sldId id="288" r:id="rId6"/>
    <p:sldId id="258" r:id="rId7"/>
    <p:sldId id="259" r:id="rId8"/>
    <p:sldId id="262" r:id="rId9"/>
    <p:sldId id="260" r:id="rId10"/>
    <p:sldId id="261" r:id="rId11"/>
    <p:sldId id="265" r:id="rId12"/>
    <p:sldId id="275" r:id="rId13"/>
    <p:sldId id="276" r:id="rId14"/>
    <p:sldId id="277" r:id="rId15"/>
    <p:sldId id="278" r:id="rId16"/>
    <p:sldId id="311" r:id="rId17"/>
    <p:sldId id="279" r:id="rId18"/>
    <p:sldId id="266" r:id="rId19"/>
    <p:sldId id="267" r:id="rId20"/>
    <p:sldId id="263" r:id="rId21"/>
    <p:sldId id="264" r:id="rId22"/>
    <p:sldId id="280" r:id="rId23"/>
    <p:sldId id="281" r:id="rId24"/>
    <p:sldId id="282" r:id="rId25"/>
    <p:sldId id="268" r:id="rId26"/>
    <p:sldId id="284" r:id="rId27"/>
    <p:sldId id="285" r:id="rId28"/>
    <p:sldId id="270" r:id="rId29"/>
    <p:sldId id="271" r:id="rId30"/>
    <p:sldId id="287" r:id="rId31"/>
    <p:sldId id="286" r:id="rId32"/>
    <p:sldId id="272" r:id="rId33"/>
    <p:sldId id="289" r:id="rId34"/>
    <p:sldId id="290" r:id="rId35"/>
    <p:sldId id="291" r:id="rId36"/>
    <p:sldId id="30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6" r:id="rId47"/>
    <p:sldId id="307" r:id="rId48"/>
    <p:sldId id="308" r:id="rId49"/>
    <p:sldId id="309" r:id="rId50"/>
    <p:sldId id="303" r:id="rId51"/>
    <p:sldId id="304" r:id="rId52"/>
    <p:sldId id="305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6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A470A-B3CD-43A5-8636-4C4E81D30A95}" type="datetimeFigureOut">
              <a:rPr lang="en-US" smtClean="0"/>
              <a:pPr/>
              <a:t>7/5/2019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C0649-7192-40FC-BCEE-048F49B960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Create Route will allow you to move the pointer from point to point and a click</a:t>
            </a:r>
            <a:r>
              <a:rPr lang="en-US" baseline="0" dirty="0"/>
              <a:t> at each point will drop a waypoint.</a:t>
            </a:r>
          </a:p>
          <a:p>
            <a:r>
              <a:rPr lang="en-US" baseline="0" dirty="0" smtClean="0"/>
              <a:t>Tools </a:t>
            </a:r>
            <a:r>
              <a:rPr lang="en-US" baseline="0" dirty="0"/>
              <a:t>will be discussed </a:t>
            </a:r>
            <a:r>
              <a:rPr lang="en-US" baseline="0" dirty="0" smtClean="0"/>
              <a:t>later.</a:t>
            </a:r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3D6BE-61E8-4F52-BCFC-89B8A6BB9C1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7806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options display allows us to select</a:t>
            </a:r>
            <a:r>
              <a:rPr lang="en-US" baseline="0" dirty="0"/>
              <a:t> various options for the Display – for now, select those you see </a:t>
            </a:r>
            <a:r>
              <a:rPr lang="en-US" baseline="0" dirty="0" smtClean="0"/>
              <a:t>here.</a:t>
            </a:r>
            <a:endParaRPr lang="en-US" baseline="0" dirty="0"/>
          </a:p>
          <a:p>
            <a:r>
              <a:rPr lang="en-US" baseline="0" dirty="0" smtClean="0"/>
              <a:t>At </a:t>
            </a:r>
            <a:r>
              <a:rPr lang="en-US" baseline="0" dirty="0"/>
              <a:t>the bottom is your selection of your normal boat speed – for now use </a:t>
            </a:r>
            <a:r>
              <a:rPr lang="en-US" baseline="0" dirty="0" smtClean="0"/>
              <a:t>5 knots.</a:t>
            </a:r>
            <a:endParaRPr lang="en-US" baseline="0" dirty="0"/>
          </a:p>
          <a:p>
            <a:r>
              <a:rPr lang="en-US" baseline="0" dirty="0" smtClean="0"/>
              <a:t>We </a:t>
            </a:r>
            <a:r>
              <a:rPr lang="en-US" baseline="0" dirty="0"/>
              <a:t>will use the charts icon later.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3D6BE-61E8-4F52-BCFC-89B8A6BB9C1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8182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Set these options as shown for this course.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3D6BE-61E8-4F52-BCFC-89B8A6BB9C1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8182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other option Icons</a:t>
            </a:r>
            <a:r>
              <a:rPr lang="en-US" baseline="0" dirty="0" smtClean="0"/>
              <a:t> can be used later to install other charts,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3D6BE-61E8-4F52-BCFC-89B8A6BB9C1E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Zooming In  and Zooming Out </a:t>
            </a:r>
            <a:r>
              <a:rPr lang="en-US" dirty="0" smtClean="0"/>
              <a:t>shows a larger or smaller area of the chart.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“Follow ship position” works with GPS input on the water later.</a:t>
            </a:r>
          </a:p>
          <a:p>
            <a:r>
              <a:rPr lang="en-US" baseline="0" dirty="0" smtClean="0"/>
              <a:t>The options “Hamburger” hides / shows the Chart Panel Options.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3D6BE-61E8-4F52-BCFC-89B8A6BB9C1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2019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F2EF-B5D1-4F2F-85FD-2D215DC799C2}" type="datetimeFigureOut">
              <a:rPr lang="en-US" smtClean="0"/>
              <a:pPr/>
              <a:t>7/5/2019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54690-CD24-455D-BCF7-DF35DF9F3F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F2EF-B5D1-4F2F-85FD-2D215DC799C2}" type="datetimeFigureOut">
              <a:rPr lang="en-US" smtClean="0"/>
              <a:pPr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54690-CD24-455D-BCF7-DF35DF9F3F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F2EF-B5D1-4F2F-85FD-2D215DC799C2}" type="datetimeFigureOut">
              <a:rPr lang="en-US" smtClean="0"/>
              <a:pPr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54690-CD24-455D-BCF7-DF35DF9F3F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F2EF-B5D1-4F2F-85FD-2D215DC799C2}" type="datetimeFigureOut">
              <a:rPr lang="en-US" smtClean="0"/>
              <a:pPr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54690-CD24-455D-BCF7-DF35DF9F3F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F2EF-B5D1-4F2F-85FD-2D215DC799C2}" type="datetimeFigureOut">
              <a:rPr lang="en-US" smtClean="0"/>
              <a:pPr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54690-CD24-455D-BCF7-DF35DF9F3F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F2EF-B5D1-4F2F-85FD-2D215DC799C2}" type="datetimeFigureOut">
              <a:rPr lang="en-US" smtClean="0"/>
              <a:pPr/>
              <a:t>7/5/2019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54690-CD24-455D-BCF7-DF35DF9F3F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F2EF-B5D1-4F2F-85FD-2D215DC799C2}" type="datetimeFigureOut">
              <a:rPr lang="en-US" smtClean="0"/>
              <a:pPr/>
              <a:t>7/5/2019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54690-CD24-455D-BCF7-DF35DF9F3F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F2EF-B5D1-4F2F-85FD-2D215DC799C2}" type="datetimeFigureOut">
              <a:rPr lang="en-US" smtClean="0"/>
              <a:pPr/>
              <a:t>7/5/2019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54690-CD24-455D-BCF7-DF35DF9F3F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F2EF-B5D1-4F2F-85FD-2D215DC799C2}" type="datetimeFigureOut">
              <a:rPr lang="en-US" smtClean="0"/>
              <a:pPr/>
              <a:t>7/5/2019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54690-CD24-455D-BCF7-DF35DF9F3F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F2EF-B5D1-4F2F-85FD-2D215DC799C2}" type="datetimeFigureOut">
              <a:rPr lang="en-US" smtClean="0"/>
              <a:pPr/>
              <a:t>7/5/2019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54690-CD24-455D-BCF7-DF35DF9F3F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F2EF-B5D1-4F2F-85FD-2D215DC799C2}" type="datetimeFigureOut">
              <a:rPr lang="en-US" smtClean="0"/>
              <a:pPr/>
              <a:t>7/5/2019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F654690-CD24-455D-BCF7-DF35DF9F3F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F6F2EF-B5D1-4F2F-85FD-2D215DC799C2}" type="datetimeFigureOut">
              <a:rPr lang="en-US" smtClean="0"/>
              <a:pPr/>
              <a:t>7/5/2019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F654690-CD24-455D-BCF7-DF35DF9F3F5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09600"/>
            <a:ext cx="7851648" cy="1828800"/>
          </a:xfrm>
        </p:spPr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GETTING STARTED USING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OpenCPN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438400"/>
            <a:ext cx="7854696" cy="3886200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800" i="1" dirty="0" smtClean="0"/>
              <a:t>OpenCPN is an </a:t>
            </a:r>
            <a:r>
              <a:rPr lang="en-US" sz="2800" i="1" dirty="0" smtClean="0"/>
              <a:t>advanced, </a:t>
            </a:r>
            <a:r>
              <a:rPr lang="en-US" sz="2800" i="1" dirty="0" smtClean="0"/>
              <a:t>marine navigation software program, available to both the recreational boater </a:t>
            </a:r>
            <a:r>
              <a:rPr lang="en-US" sz="2800" dirty="0" smtClean="0"/>
              <a:t>and the professional captain.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/>
              <a:t> Through a NEMA 0183, serial interface and serial to USB adapter, </a:t>
            </a:r>
            <a:r>
              <a:rPr lang="en-US" sz="2800" i="1" dirty="0" smtClean="0"/>
              <a:t>OpenCPN </a:t>
            </a:r>
            <a:r>
              <a:rPr lang="en-US" sz="2800" dirty="0" smtClean="0"/>
              <a:t>interfaces</a:t>
            </a:r>
            <a:r>
              <a:rPr lang="en-US" sz="2800" i="1" dirty="0" smtClean="0"/>
              <a:t> </a:t>
            </a:r>
            <a:r>
              <a:rPr lang="en-US" sz="2800" dirty="0" smtClean="0"/>
              <a:t>GPS and AIS data </a:t>
            </a:r>
            <a:r>
              <a:rPr lang="en-US" sz="2800" dirty="0" smtClean="0"/>
              <a:t>to</a:t>
            </a:r>
            <a:r>
              <a:rPr lang="en-US" sz="2800" dirty="0" smtClean="0"/>
              <a:t> </a:t>
            </a:r>
            <a:r>
              <a:rPr lang="en-US" sz="2800" dirty="0" smtClean="0"/>
              <a:t>your computer. 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/>
              <a:t>Other features include exporting routes for transfer to other GPS devices.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620000" cy="932688"/>
          </a:xfrm>
        </p:spPr>
        <p:txBody>
          <a:bodyPr/>
          <a:lstStyle/>
          <a:p>
            <a:pPr algn="ctr"/>
            <a:r>
              <a:rPr lang="en-US" dirty="0" smtClean="0"/>
              <a:t>You Need Other Courses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724400"/>
          </a:xfrm>
        </p:spPr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The OpenCPN User Manual is not a text on marine navigation! </a:t>
            </a:r>
          </a:p>
          <a:p>
            <a:r>
              <a:rPr lang="en-US" b="1" u="sng" dirty="0" smtClean="0"/>
              <a:t>It assumes that once using it on the water, you are familiar with marine navigation. </a:t>
            </a:r>
          </a:p>
          <a:p>
            <a:r>
              <a:rPr lang="en-US" b="1" u="sng" dirty="0" smtClean="0"/>
              <a:t>Reading this text and using OpenCPN will not in itself make you a “navigator”.</a:t>
            </a:r>
            <a:endParaRPr lang="en-US" dirty="0" smtClean="0"/>
          </a:p>
          <a:p>
            <a:r>
              <a:rPr lang="en-US" b="1" dirty="0" smtClean="0"/>
              <a:t> The America’s Boating Club: Marine Navigation  (Piloting) and Advanced Marine Navigation (Advanced Piloting) are the two courses that teach marine navigation within sight of land.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56488"/>
          </a:xfrm>
        </p:spPr>
        <p:txBody>
          <a:bodyPr/>
          <a:lstStyle/>
          <a:p>
            <a:pPr algn="ctr"/>
            <a:r>
              <a:rPr lang="en-US" dirty="0" smtClean="0"/>
              <a:t>Concord </a:t>
            </a:r>
            <a:r>
              <a:rPr lang="en-US" dirty="0" err="1" smtClean="0"/>
              <a:t>YC</a:t>
            </a:r>
            <a:r>
              <a:rPr lang="en-US" dirty="0" smtClean="0"/>
              <a:t> </a:t>
            </a:r>
            <a:r>
              <a:rPr lang="en-US" dirty="0" smtClean="0"/>
              <a:t>Area, Zoomed out</a:t>
            </a:r>
            <a:endParaRPr lang="en-US" dirty="0"/>
          </a:p>
        </p:txBody>
      </p:sp>
      <p:pic>
        <p:nvPicPr>
          <p:cNvPr id="4" name="Content Placeholder 3" descr="CYCAre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1978" y="1524001"/>
            <a:ext cx="7503724" cy="5181600"/>
          </a:xfrm>
        </p:spPr>
      </p:pic>
      <p:sp>
        <p:nvSpPr>
          <p:cNvPr id="5" name="TextBox 4"/>
          <p:cNvSpPr txBox="1"/>
          <p:nvPr/>
        </p:nvSpPr>
        <p:spPr>
          <a:xfrm>
            <a:off x="1066800" y="2438400"/>
            <a:ext cx="1091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&lt;=Icons 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6248400"/>
            <a:ext cx="1189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Icons 2 =&gt;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0" y="1905000"/>
            <a:ext cx="2362200" cy="1295400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US" u="none" dirty="0"/>
              <a:t>Icons </a:t>
            </a:r>
            <a:r>
              <a:rPr lang="en-US" u="none" dirty="0" smtClean="0"/>
              <a:t>(1)</a:t>
            </a:r>
            <a:br>
              <a:rPr lang="en-US" u="none" dirty="0" smtClean="0"/>
            </a:br>
            <a:r>
              <a:rPr lang="en-US" u="none" dirty="0" smtClean="0"/>
              <a:t>explained</a:t>
            </a:r>
            <a:endParaRPr lang="en-US" u="none" dirty="0"/>
          </a:p>
        </p:txBody>
      </p:sp>
      <p:pic>
        <p:nvPicPr>
          <p:cNvPr id="19" name="Picture 18" descr="Icon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295400"/>
            <a:ext cx="533400" cy="476504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85800" y="1143000"/>
            <a:ext cx="808144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&lt;= Hide / show this icon bar</a:t>
            </a:r>
          </a:p>
          <a:p>
            <a:r>
              <a:rPr lang="en-US" sz="3200" b="1" dirty="0" smtClean="0"/>
              <a:t>&lt;= Options settings</a:t>
            </a:r>
          </a:p>
          <a:p>
            <a:r>
              <a:rPr lang="en-US" sz="3200" b="1" dirty="0" smtClean="0"/>
              <a:t>&lt;= Route </a:t>
            </a:r>
            <a:r>
              <a:rPr lang="en-US" sz="3200" b="1" dirty="0" smtClean="0"/>
              <a:t>create</a:t>
            </a:r>
            <a:endParaRPr lang="en-US" sz="3200" b="1" dirty="0" smtClean="0"/>
          </a:p>
          <a:p>
            <a:r>
              <a:rPr lang="en-US" sz="3200" b="1" dirty="0" smtClean="0"/>
              <a:t>&lt;= Route Manager</a:t>
            </a:r>
          </a:p>
          <a:p>
            <a:r>
              <a:rPr lang="en-US" sz="3200" b="1" dirty="0" smtClean="0"/>
              <a:t>&lt;= Trails enable / disable</a:t>
            </a:r>
          </a:p>
          <a:p>
            <a:r>
              <a:rPr lang="en-US" sz="3200" b="1" dirty="0" smtClean="0"/>
              <a:t>&lt;= Day or Night screen mode</a:t>
            </a:r>
          </a:p>
          <a:p>
            <a:r>
              <a:rPr lang="en-US" sz="3200" b="1" dirty="0" smtClean="0"/>
              <a:t>&lt;= Print the displayed chart</a:t>
            </a:r>
          </a:p>
          <a:p>
            <a:r>
              <a:rPr lang="en-US" sz="3200" b="1" dirty="0" smtClean="0"/>
              <a:t>&lt;= About &amp; questions</a:t>
            </a:r>
          </a:p>
          <a:p>
            <a:r>
              <a:rPr lang="en-US" sz="3200" b="1" dirty="0" smtClean="0"/>
              <a:t>&lt;= World Magnetic Variation Corrections</a:t>
            </a:r>
          </a:p>
          <a:p>
            <a:r>
              <a:rPr lang="en-US" sz="3200" b="1" dirty="0" smtClean="0"/>
              <a:t>&lt;= Drop Man Overboard Marker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219941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Options </a:t>
            </a:r>
            <a:r>
              <a:rPr lang="en-US" dirty="0" smtClean="0"/>
              <a:t>Icons(1) “General” </a:t>
            </a:r>
            <a:br>
              <a:rPr lang="en-US" dirty="0" smtClean="0"/>
            </a:br>
            <a:r>
              <a:rPr lang="en-US" dirty="0" smtClean="0"/>
              <a:t>from GEAR Icon</a:t>
            </a:r>
            <a:endParaRPr lang="en-US" dirty="0"/>
          </a:p>
        </p:txBody>
      </p:sp>
      <p:pic>
        <p:nvPicPr>
          <p:cNvPr id="13" name="Content Placeholder 12" descr="Options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3337" y="2133600"/>
            <a:ext cx="4862231" cy="4419600"/>
          </a:xfrm>
        </p:spPr>
      </p:pic>
      <p:sp>
        <p:nvSpPr>
          <p:cNvPr id="14" name="TextBox 13"/>
          <p:cNvSpPr txBox="1"/>
          <p:nvPr/>
        </p:nvSpPr>
        <p:spPr>
          <a:xfrm>
            <a:off x="4419600" y="2819400"/>
            <a:ext cx="3886200" cy="267765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Select options as shown left, (set speed to 6 Knots) then click “Apply” and next click “OK”. (Note Smooth Panning / Zooming uses your mouse and may be erratic and hard to control!)</a:t>
            </a:r>
            <a:endParaRPr lang="en-US" sz="2400" dirty="0"/>
          </a:p>
        </p:txBody>
      </p:sp>
      <p:sp>
        <p:nvSpPr>
          <p:cNvPr id="15" name="Right Arrow 14"/>
          <p:cNvSpPr/>
          <p:nvPr/>
        </p:nvSpPr>
        <p:spPr bwMode="auto">
          <a:xfrm rot="16200000">
            <a:off x="-94488" y="3294888"/>
            <a:ext cx="978408" cy="484632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343400" y="6324600"/>
            <a:ext cx="914400" cy="22860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7800" y="6248400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&lt;=First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09800" y="624840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Then =&gt;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732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7772400" cy="838200"/>
          </a:xfrm>
        </p:spPr>
        <p:txBody>
          <a:bodyPr/>
          <a:lstStyle/>
          <a:p>
            <a:pPr algn="ctr"/>
            <a:r>
              <a:rPr lang="en-US" dirty="0"/>
              <a:t>Options </a:t>
            </a:r>
            <a:r>
              <a:rPr lang="en-US" dirty="0" smtClean="0"/>
              <a:t>Icons(1) “Units”</a:t>
            </a:r>
            <a:endParaRPr lang="en-US" dirty="0"/>
          </a:p>
        </p:txBody>
      </p:sp>
      <p:pic>
        <p:nvPicPr>
          <p:cNvPr id="7" name="Content Placeholder 6" descr="OptionIconsUnitsInlan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752600"/>
            <a:ext cx="5383576" cy="4876800"/>
          </a:xfrm>
        </p:spPr>
      </p:pic>
      <p:sp>
        <p:nvSpPr>
          <p:cNvPr id="8" name="TextBox 7"/>
          <p:cNvSpPr txBox="1"/>
          <p:nvPr/>
        </p:nvSpPr>
        <p:spPr>
          <a:xfrm>
            <a:off x="4038600" y="2590800"/>
            <a:ext cx="4648200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Inland/River set to Statute Miles, Mph and Feet. Plus show True Bearings and Headings. Then click “Apply” and then “OK”.</a:t>
            </a:r>
            <a:endParaRPr lang="en-US" sz="2400" dirty="0"/>
          </a:p>
        </p:txBody>
      </p:sp>
      <p:sp>
        <p:nvSpPr>
          <p:cNvPr id="9" name="Down Arrow 8"/>
          <p:cNvSpPr/>
          <p:nvPr/>
        </p:nvSpPr>
        <p:spPr>
          <a:xfrm rot="10800000">
            <a:off x="762000" y="2819400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732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Options Icons(1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9" descr="OptionsUnit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3124200"/>
            <a:ext cx="3747260" cy="3429000"/>
          </a:xfrm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048000" y="2057400"/>
            <a:ext cx="556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ENC &amp; RNC </a:t>
            </a:r>
            <a:r>
              <a:rPr lang="en-US" dirty="0" smtClean="0">
                <a:solidFill>
                  <a:srgbClr val="FF0000"/>
                </a:solidFill>
              </a:rPr>
              <a:t>CHARTS</a:t>
            </a:r>
            <a:r>
              <a:rPr lang="en-US" dirty="0" smtClean="0"/>
              <a:t> Installer and </a:t>
            </a:r>
            <a:r>
              <a:rPr lang="en-US" dirty="0" smtClean="0"/>
              <a:t>options plus setup</a:t>
            </a:r>
            <a:endParaRPr lang="en-US" dirty="0" smtClean="0"/>
          </a:p>
          <a:p>
            <a:r>
              <a:rPr lang="en-US" dirty="0" smtClean="0"/>
              <a:t>Setup GPS &amp; AIS </a:t>
            </a:r>
            <a:r>
              <a:rPr lang="en-US" dirty="0" smtClean="0">
                <a:solidFill>
                  <a:srgbClr val="FF0000"/>
                </a:solidFill>
              </a:rPr>
              <a:t>CONNECTIONS</a:t>
            </a:r>
            <a:r>
              <a:rPr lang="en-US" dirty="0" smtClean="0"/>
              <a:t>/interfaces</a:t>
            </a:r>
          </a:p>
          <a:p>
            <a:r>
              <a:rPr lang="en-US" dirty="0" smtClean="0"/>
              <a:t>Change </a:t>
            </a:r>
            <a:r>
              <a:rPr lang="en-US" dirty="0" smtClean="0">
                <a:solidFill>
                  <a:srgbClr val="FF0000"/>
                </a:solidFill>
              </a:rPr>
              <a:t>SHIPS</a:t>
            </a:r>
            <a:r>
              <a:rPr lang="en-US" dirty="0" smtClean="0"/>
              <a:t> Icon</a:t>
            </a:r>
          </a:p>
          <a:p>
            <a:r>
              <a:rPr lang="en-US" dirty="0" smtClean="0"/>
              <a:t>Modify </a:t>
            </a:r>
            <a:r>
              <a:rPr lang="en-US" dirty="0" smtClean="0">
                <a:solidFill>
                  <a:srgbClr val="FF0000"/>
                </a:solidFill>
              </a:rPr>
              <a:t>USER INTERFACE</a:t>
            </a:r>
            <a:r>
              <a:rPr lang="en-US" dirty="0" smtClean="0"/>
              <a:t>, display options</a:t>
            </a:r>
          </a:p>
          <a:p>
            <a:r>
              <a:rPr lang="en-US" dirty="0" smtClean="0"/>
              <a:t>Install </a:t>
            </a:r>
            <a:r>
              <a:rPr lang="en-US" dirty="0" smtClean="0">
                <a:solidFill>
                  <a:srgbClr val="FF0000"/>
                </a:solidFill>
              </a:rPr>
              <a:t>PLUGINS</a:t>
            </a:r>
            <a:r>
              <a:rPr lang="en-US" dirty="0" smtClean="0"/>
              <a:t>, later, as needed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914400" y="2209800"/>
            <a:ext cx="1981200" cy="990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2286000" y="3124200"/>
            <a:ext cx="685800" cy="152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2667000" y="3352800"/>
            <a:ext cx="3048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1828800" y="2819400"/>
            <a:ext cx="1066800" cy="4805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>
            <a:off x="1447800" y="2514600"/>
            <a:ext cx="1524000" cy="762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828800" y="3810000"/>
            <a:ext cx="1482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Statute miles</a:t>
            </a:r>
          </a:p>
          <a:p>
            <a:r>
              <a:rPr lang="en-US" dirty="0" smtClean="0"/>
              <a:t>Mph, Inland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Chart Display Options</a:t>
            </a:r>
            <a:endParaRPr lang="en-US" dirty="0"/>
          </a:p>
        </p:txBody>
      </p:sp>
      <p:pic>
        <p:nvPicPr>
          <p:cNvPr id="4" name="Content Placeholder 3" descr="ChartOptio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20580" y="1524001"/>
            <a:ext cx="5586456" cy="5105400"/>
          </a:xfrm>
        </p:spPr>
      </p:pic>
      <p:cxnSp>
        <p:nvCxnSpPr>
          <p:cNvPr id="9" name="Straight Arrow Connector 8"/>
          <p:cNvCxnSpPr/>
          <p:nvPr/>
        </p:nvCxnSpPr>
        <p:spPr>
          <a:xfrm flipV="1">
            <a:off x="1752600" y="2590800"/>
            <a:ext cx="762000" cy="685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90600" y="3048000"/>
            <a:ext cx="826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 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905000" y="4876800"/>
            <a:ext cx="5334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2400" y="4114800"/>
            <a:ext cx="20859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Light/dark water</a:t>
            </a:r>
          </a:p>
          <a:p>
            <a:r>
              <a:rPr lang="en-US" dirty="0" smtClean="0"/>
              <a:t>boundary based on</a:t>
            </a:r>
          </a:p>
          <a:p>
            <a:r>
              <a:rPr lang="en-US" dirty="0" smtClean="0"/>
              <a:t>n</a:t>
            </a:r>
            <a:r>
              <a:rPr lang="en-US" dirty="0" smtClean="0"/>
              <a:t>ext lower depth </a:t>
            </a:r>
          </a:p>
          <a:p>
            <a:r>
              <a:rPr lang="en-US" dirty="0" smtClean="0"/>
              <a:t>c</a:t>
            </a:r>
            <a:r>
              <a:rPr lang="en-US" dirty="0" smtClean="0"/>
              <a:t>ontour, 9’ here.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066800"/>
            <a:ext cx="5105400" cy="2743200"/>
          </a:xfrm>
          <a:solidFill>
            <a:srgbClr val="FF0000"/>
          </a:solidFill>
        </p:spPr>
        <p:txBody>
          <a:bodyPr/>
          <a:lstStyle/>
          <a:p>
            <a:pPr algn="l"/>
            <a:r>
              <a:rPr lang="en-US" sz="2800" dirty="0">
                <a:solidFill>
                  <a:schemeClr val="tx1"/>
                </a:solidFill>
              </a:rPr>
              <a:t>Zoom – </a:t>
            </a:r>
            <a:r>
              <a:rPr lang="en-US" sz="2800" dirty="0" smtClean="0">
                <a:solidFill>
                  <a:schemeClr val="tx1"/>
                </a:solidFill>
              </a:rPr>
              <a:t>Scale, Icons (2</a:t>
            </a:r>
            <a:r>
              <a:rPr lang="en-US" sz="2800" dirty="0" smtClean="0">
                <a:solidFill>
                  <a:schemeClr val="tx1"/>
                </a:solidFill>
              </a:rPr>
              <a:t>) lower right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“Chart Panel Options” show/hide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Set Display Category to “BASE”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&amp; check boxes as shown =&gt;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4" name="Picture 13" descr="Icon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6019800"/>
            <a:ext cx="2779568" cy="5715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057400" y="5638800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Follow ship position, later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048000" y="6172200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&lt;= Click Options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38200" y="571500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Zoom Out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28600" y="3962400"/>
            <a:ext cx="37702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</a:p>
          <a:p>
            <a:r>
              <a:rPr lang="en-US" dirty="0" smtClean="0"/>
              <a:t>o</a:t>
            </a:r>
          </a:p>
          <a:p>
            <a:r>
              <a:rPr lang="en-US" dirty="0" smtClean="0"/>
              <a:t>o</a:t>
            </a:r>
          </a:p>
          <a:p>
            <a:r>
              <a:rPr lang="en-US" dirty="0" smtClean="0"/>
              <a:t>m</a:t>
            </a:r>
          </a:p>
          <a:p>
            <a:endParaRPr lang="en-US" dirty="0" smtClean="0"/>
          </a:p>
          <a:p>
            <a:r>
              <a:rPr lang="en-US" dirty="0" smtClean="0"/>
              <a:t>I</a:t>
            </a:r>
          </a:p>
          <a:p>
            <a:r>
              <a:rPr lang="en-US" dirty="0" smtClean="0"/>
              <a:t>n</a:t>
            </a:r>
          </a:p>
        </p:txBody>
      </p:sp>
      <p:pic>
        <p:nvPicPr>
          <p:cNvPr id="11" name="Picture 10" descr="Option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838200"/>
            <a:ext cx="2133600" cy="543098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5334000" y="5715000"/>
            <a:ext cx="1524000" cy="53340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47244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need “Chart Quilting” for buoys and “All” instead of  “Base” may help.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539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Concord </a:t>
            </a:r>
            <a:r>
              <a:rPr lang="en-US" dirty="0" err="1" smtClean="0"/>
              <a:t>YC</a:t>
            </a:r>
            <a:r>
              <a:rPr lang="en-US" dirty="0" smtClean="0"/>
              <a:t> </a:t>
            </a:r>
            <a:r>
              <a:rPr lang="en-US" dirty="0" smtClean="0"/>
              <a:t>Detail, Zoomed in</a:t>
            </a:r>
            <a:endParaRPr lang="en-US" dirty="0"/>
          </a:p>
        </p:txBody>
      </p:sp>
      <p:pic>
        <p:nvPicPr>
          <p:cNvPr id="4" name="Content Placeholder 3" descr="CYCDetai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2003" y="1295400"/>
            <a:ext cx="7689850" cy="5334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6488"/>
          </a:xfrm>
        </p:spPr>
        <p:txBody>
          <a:bodyPr/>
          <a:lstStyle/>
          <a:p>
            <a:pPr algn="ctr"/>
            <a:r>
              <a:rPr lang="en-US" dirty="0" smtClean="0"/>
              <a:t>What this page tells us</a:t>
            </a:r>
            <a:endParaRPr lang="en-US" dirty="0"/>
          </a:p>
        </p:txBody>
      </p:sp>
      <p:pic>
        <p:nvPicPr>
          <p:cNvPr id="4" name="Content Placeholder 3" descr="CYCDetai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981200"/>
            <a:ext cx="6328105" cy="4389437"/>
          </a:xfrm>
        </p:spPr>
      </p:pic>
      <p:sp>
        <p:nvSpPr>
          <p:cNvPr id="5" name="TextBox 4"/>
          <p:cNvSpPr txBox="1"/>
          <p:nvPr/>
        </p:nvSpPr>
        <p:spPr>
          <a:xfrm>
            <a:off x="0" y="3886200"/>
            <a:ext cx="2354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Details about CYC =&gt;</a:t>
            </a:r>
          </a:p>
          <a:p>
            <a:r>
              <a:rPr lang="en-US" dirty="0" smtClean="0"/>
              <a:t>by right clicking on it.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53200" y="1371600"/>
            <a:ext cx="2103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Arrow below shows</a:t>
            </a:r>
          </a:p>
          <a:p>
            <a:r>
              <a:rPr lang="en-US" dirty="0" smtClean="0"/>
              <a:t>North up mode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15200" y="2057400"/>
            <a:ext cx="16511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&lt;=Red satellite</a:t>
            </a:r>
          </a:p>
          <a:p>
            <a:r>
              <a:rPr lang="en-US" dirty="0" smtClean="0"/>
              <a:t>shows no GPS</a:t>
            </a:r>
          </a:p>
          <a:p>
            <a:r>
              <a:rPr lang="en-US" dirty="0" smtClean="0"/>
              <a:t>input</a:t>
            </a:r>
          </a:p>
          <a:p>
            <a:r>
              <a:rPr lang="en-US" dirty="0" smtClean="0"/>
              <a:t>Depth in Ft.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0" y="3429000"/>
            <a:ext cx="1485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&lt;=Num buoy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57800" y="3962400"/>
            <a:ext cx="1380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&lt;=Can buoy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6324600"/>
            <a:ext cx="537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SOG = 0, COG = ___  Latitude &amp; Longitude at curser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362200" y="5486400"/>
            <a:ext cx="1605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Shallow water,</a:t>
            </a:r>
          </a:p>
          <a:p>
            <a:r>
              <a:rPr lang="en-US" dirty="0" smtClean="0"/>
              <a:t>darker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638800" y="4724400"/>
            <a:ext cx="1546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Deeper water,</a:t>
            </a:r>
          </a:p>
          <a:p>
            <a:r>
              <a:rPr lang="en-US" dirty="0" smtClean="0"/>
              <a:t>lighter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53000" y="2971800"/>
            <a:ext cx="154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Sailing line=&gt;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343400" y="4419600"/>
            <a:ext cx="1937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&lt;=Mooring buoys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971800" y="2362200"/>
            <a:ext cx="1621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Land and land</a:t>
            </a:r>
          </a:p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429000" y="4114800"/>
            <a:ext cx="437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=&gt;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01000" cy="7802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America’s Boating Club-Knoxville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DISCLAIMER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One:</a:t>
            </a:r>
            <a:r>
              <a:rPr lang="en-US" b="1" dirty="0" smtClean="0"/>
              <a:t> This free seminar is in no way intended to teach you even the basics of marine navigation or electronic navigation!</a:t>
            </a:r>
          </a:p>
          <a:p>
            <a:r>
              <a:rPr lang="en-US" b="1" dirty="0" smtClean="0"/>
              <a:t>It assumes that you have </a:t>
            </a:r>
            <a:r>
              <a:rPr lang="en-US" b="1" u="sng" dirty="0" smtClean="0"/>
              <a:t>thoroughly mastered </a:t>
            </a:r>
            <a:r>
              <a:rPr lang="en-US" b="1" dirty="0" smtClean="0"/>
              <a:t>Piloting and preferably Advanced Piloting or are a competent and experienced marine navigator!</a:t>
            </a:r>
          </a:p>
          <a:p>
            <a:r>
              <a:rPr lang="en-US" b="1" dirty="0" smtClean="0"/>
              <a:t>Any errors, omissions or misstatements of fact are not the responsibility of ABC-K or the presenter.</a:t>
            </a:r>
          </a:p>
          <a:p>
            <a:r>
              <a:rPr lang="en-US" b="1" dirty="0" smtClean="0"/>
              <a:t>Only </a:t>
            </a:r>
            <a:r>
              <a:rPr lang="en-US" b="1" u="sng" dirty="0" smtClean="0"/>
              <a:t>study </a:t>
            </a:r>
            <a:r>
              <a:rPr lang="en-US" b="1" u="sng" dirty="0" smtClean="0"/>
              <a:t>and comprehension </a:t>
            </a:r>
            <a:r>
              <a:rPr lang="en-US" b="1" dirty="0" smtClean="0"/>
              <a:t>of the FULL OpenCPN manual can facilitate the usefulness of this free, open source software.</a:t>
            </a:r>
          </a:p>
          <a:p>
            <a:endParaRPr lang="en-US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856488"/>
          </a:xfrm>
        </p:spPr>
        <p:txBody>
          <a:bodyPr/>
          <a:lstStyle/>
          <a:p>
            <a:pPr algn="ctr"/>
            <a:r>
              <a:rPr lang="en-US" dirty="0" smtClean="0"/>
              <a:t>Marks and Waypoints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Marks or waypoints are location markers on a marine chart that </a:t>
            </a:r>
            <a:r>
              <a:rPr lang="en-US" u="sng" dirty="0" smtClean="0"/>
              <a:t>you</a:t>
            </a:r>
            <a:r>
              <a:rPr lang="en-US" dirty="0" smtClean="0"/>
              <a:t> have placed to assist in navigation.</a:t>
            </a:r>
          </a:p>
          <a:p>
            <a:r>
              <a:rPr lang="en-US" dirty="0" smtClean="0"/>
              <a:t>At the curser location, right click and select drop mark.</a:t>
            </a:r>
          </a:p>
          <a:p>
            <a:r>
              <a:rPr lang="en-US" dirty="0" smtClean="0"/>
              <a:t>See the default, triangle,</a:t>
            </a:r>
          </a:p>
          <a:p>
            <a:pPr>
              <a:buNone/>
            </a:pPr>
            <a:r>
              <a:rPr lang="en-US" dirty="0" smtClean="0"/>
              <a:t>mark symbol on the </a:t>
            </a:r>
          </a:p>
          <a:p>
            <a:pPr>
              <a:buNone/>
            </a:pPr>
            <a:r>
              <a:rPr lang="en-US" dirty="0" smtClean="0"/>
              <a:t>Sailing Line near Concord</a:t>
            </a:r>
          </a:p>
          <a:p>
            <a:pPr>
              <a:buNone/>
            </a:pPr>
            <a:r>
              <a:rPr lang="en-US" dirty="0" smtClean="0"/>
              <a:t>Marina.</a:t>
            </a:r>
          </a:p>
          <a:p>
            <a:r>
              <a:rPr lang="en-US" dirty="0" smtClean="0"/>
              <a:t>Right click on the mark </a:t>
            </a:r>
          </a:p>
          <a:p>
            <a:pPr>
              <a:buNone/>
            </a:pPr>
            <a:r>
              <a:rPr lang="en-US" dirty="0" smtClean="0"/>
              <a:t>and select properties.</a:t>
            </a:r>
            <a:endParaRPr lang="en-US" dirty="0"/>
          </a:p>
        </p:txBody>
      </p:sp>
      <p:pic>
        <p:nvPicPr>
          <p:cNvPr id="5" name="Picture 4" descr="M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2971800"/>
            <a:ext cx="4495800" cy="28429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10400" y="4038600"/>
            <a:ext cx="1412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&lt;=Waypoint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0" y="4648200"/>
            <a:ext cx="1451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&lt;=River Mile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802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Waypoint Properties Box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05200" y="4191000"/>
            <a:ext cx="4343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&lt;</a:t>
            </a:r>
            <a:endParaRPr lang="en-US" dirty="0"/>
          </a:p>
        </p:txBody>
      </p:sp>
      <p:pic>
        <p:nvPicPr>
          <p:cNvPr id="12" name="Content Placeholder 11" descr="CYCAnchor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676400"/>
            <a:ext cx="5870040" cy="4724400"/>
          </a:xfrm>
        </p:spPr>
      </p:pic>
      <p:pic>
        <p:nvPicPr>
          <p:cNvPr id="13" name="Picture 12" descr="CYCProperti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1600200"/>
            <a:ext cx="3695700" cy="501818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419600" y="2209800"/>
            <a:ext cx="328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&lt;=Name River, Mile &amp; Location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648200" y="2590800"/>
            <a:ext cx="2390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&lt;= Change the symbol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352800" y="4038600"/>
            <a:ext cx="2986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 a description if needed.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276600" y="54864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 a website link so you can go directly there </a:t>
            </a:r>
            <a:r>
              <a:rPr lang="en-US" u="sng" dirty="0" smtClean="0"/>
              <a:t>if you have Internet access.</a:t>
            </a:r>
            <a:endParaRPr lang="en-US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6705600" y="13716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Waypoint names will be in alphabetical order in lists.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752600" y="4191000"/>
            <a:ext cx="8382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278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Another suggested waypoint</a:t>
            </a:r>
            <a:endParaRPr lang="en-US" dirty="0"/>
          </a:p>
        </p:txBody>
      </p:sp>
      <p:pic>
        <p:nvPicPr>
          <p:cNvPr id="4" name="Content Placeholder 3" descr="Cho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219200"/>
            <a:ext cx="5670359" cy="5396789"/>
          </a:xfrm>
        </p:spPr>
      </p:pic>
      <p:sp>
        <p:nvSpPr>
          <p:cNvPr id="5" name="TextBox 4"/>
          <p:cNvSpPr txBox="1"/>
          <p:nvPr/>
        </p:nvSpPr>
        <p:spPr>
          <a:xfrm>
            <a:off x="6553200" y="2057400"/>
            <a:ext cx="2362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Now all the display items are turned ON now so you see mile markers, text and shore features.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7802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 safe harbor for storm refuge</a:t>
            </a:r>
            <a:endParaRPr lang="en-US" dirty="0"/>
          </a:p>
        </p:txBody>
      </p:sp>
      <p:pic>
        <p:nvPicPr>
          <p:cNvPr id="6" name="Content Placeholder 5" descr="Harb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560313"/>
            <a:ext cx="5368788" cy="4764287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856488"/>
          </a:xfrm>
        </p:spPr>
        <p:txBody>
          <a:bodyPr/>
          <a:lstStyle/>
          <a:p>
            <a:pPr algn="ctr"/>
            <a:r>
              <a:rPr lang="en-US" dirty="0" smtClean="0"/>
              <a:t>Waypoint for Ft. Loudon L &amp; D</a:t>
            </a:r>
            <a:endParaRPr lang="en-US" dirty="0"/>
          </a:p>
        </p:txBody>
      </p:sp>
      <p:pic>
        <p:nvPicPr>
          <p:cNvPr id="4" name="Content Placeholder 3" descr="FtLd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600200"/>
            <a:ext cx="5862176" cy="5047985"/>
          </a:xfrm>
        </p:spPr>
      </p:pic>
      <p:sp>
        <p:nvSpPr>
          <p:cNvPr id="5" name="TextBox 4"/>
          <p:cNvSpPr txBox="1"/>
          <p:nvPr/>
        </p:nvSpPr>
        <p:spPr>
          <a:xfrm>
            <a:off x="6553200" y="25908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could not find a lock &amp; dam icon so I used Bridge 1.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3268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To Build a Route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524000"/>
            <a:ext cx="8534400" cy="4800600"/>
          </a:xfrm>
        </p:spPr>
        <p:txBody>
          <a:bodyPr/>
          <a:lstStyle/>
          <a:p>
            <a:r>
              <a:rPr lang="en-US" dirty="0" smtClean="0"/>
              <a:t>Click on the Routes Icon          and it will display a pencil.</a:t>
            </a:r>
          </a:p>
          <a:p>
            <a:r>
              <a:rPr lang="en-US" dirty="0" smtClean="0"/>
              <a:t>To use an existing waypoint </a:t>
            </a:r>
            <a:r>
              <a:rPr lang="en-US" dirty="0" smtClean="0"/>
              <a:t>in a</a:t>
            </a:r>
            <a:r>
              <a:rPr lang="en-US" dirty="0" smtClean="0"/>
              <a:t> route </a:t>
            </a:r>
            <a:r>
              <a:rPr lang="en-US" dirty="0" smtClean="0"/>
              <a:t>put the pencil point on it and click it.</a:t>
            </a:r>
          </a:p>
          <a:p>
            <a:r>
              <a:rPr lang="en-US" dirty="0" smtClean="0"/>
              <a:t>The software will ask</a:t>
            </a:r>
          </a:p>
          <a:p>
            <a:pPr>
              <a:buNone/>
            </a:pPr>
            <a:r>
              <a:rPr lang="en-US" dirty="0" smtClean="0"/>
              <a:t>if you want to start with</a:t>
            </a:r>
          </a:p>
          <a:p>
            <a:pPr>
              <a:buNone/>
            </a:pPr>
            <a:r>
              <a:rPr lang="en-US" dirty="0" smtClean="0"/>
              <a:t>or use that waypoint in</a:t>
            </a:r>
          </a:p>
          <a:p>
            <a:pPr>
              <a:buNone/>
            </a:pPr>
            <a:r>
              <a:rPr lang="en-US" dirty="0" smtClean="0"/>
              <a:t>your route and here</a:t>
            </a:r>
          </a:p>
          <a:p>
            <a:pPr>
              <a:buNone/>
            </a:pPr>
            <a:r>
              <a:rPr lang="en-US" dirty="0" smtClean="0"/>
              <a:t>we click yes.</a:t>
            </a:r>
          </a:p>
          <a:p>
            <a:r>
              <a:rPr lang="en-US" dirty="0" smtClean="0"/>
              <a:t>You can start your route at any arbitrary location.</a:t>
            </a:r>
            <a:endParaRPr lang="en-US" dirty="0"/>
          </a:p>
        </p:txBody>
      </p:sp>
      <p:pic>
        <p:nvPicPr>
          <p:cNvPr id="6" name="Picture 5" descr="RoutesIc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1524000"/>
            <a:ext cx="543339" cy="609600"/>
          </a:xfrm>
          <a:prstGeom prst="rect">
            <a:avLst/>
          </a:prstGeom>
        </p:spPr>
      </p:pic>
      <p:pic>
        <p:nvPicPr>
          <p:cNvPr id="7" name="Picture 6" descr="RouteSta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2971800"/>
            <a:ext cx="4095750" cy="227647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839200" cy="6278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Continue route dropping other marks</a:t>
            </a:r>
            <a:endParaRPr lang="en-US" dirty="0"/>
          </a:p>
        </p:txBody>
      </p:sp>
      <p:pic>
        <p:nvPicPr>
          <p:cNvPr id="4" name="Content Placeholder 3" descr="ContinueRou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1114" y="1524000"/>
            <a:ext cx="7093980" cy="5105399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802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Approximate Route</a:t>
            </a:r>
            <a:endParaRPr lang="en-US" dirty="0"/>
          </a:p>
        </p:txBody>
      </p:sp>
      <p:pic>
        <p:nvPicPr>
          <p:cNvPr id="4" name="Content Placeholder 3" descr="ApproximateRou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453" y="1447800"/>
            <a:ext cx="8361934" cy="5257799"/>
          </a:xfrm>
        </p:spPr>
      </p:pic>
      <p:sp>
        <p:nvSpPr>
          <p:cNvPr id="5" name="TextBox 4"/>
          <p:cNvSpPr txBox="1"/>
          <p:nvPr/>
        </p:nvSpPr>
        <p:spPr>
          <a:xfrm>
            <a:off x="3048000" y="1524000"/>
            <a:ext cx="213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Does not closely follow “Sailing Line” so actual 13 miles shows as 12.7.</a:t>
            </a:r>
            <a:endParaRPr lang="en-US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32688"/>
          </a:xfrm>
        </p:spPr>
        <p:txBody>
          <a:bodyPr/>
          <a:lstStyle/>
          <a:p>
            <a:pPr algn="ctr"/>
            <a:r>
              <a:rPr lang="en-US" dirty="0" smtClean="0"/>
              <a:t>Enter Route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RouteProperti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025" y="1524000"/>
            <a:ext cx="6163531" cy="5029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24600" y="2057400"/>
            <a:ext cx="259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Right click route line (not a waypoint) and the route properties box opens so you can enter data and save it. Route = 12.7 miles, 2:13 at 5.8 mph.</a:t>
            </a:r>
            <a:endParaRPr lang="en-US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Printed Route Properties so you can check your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5257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7" name="Picture 6" descr="PrintedRou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981200"/>
            <a:ext cx="6629400" cy="42467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6248400"/>
            <a:ext cx="5993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ROUTE WILL START WHERE SHIP ICON IS LOCATED.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040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America’s Boating Club-Knoxville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DISCLAIMER 2: </a:t>
            </a:r>
            <a:r>
              <a:rPr lang="en-US" b="1" dirty="0" smtClean="0"/>
              <a:t>WE HAVE ELECTED TO USE OPENCPN, A FREEWARE, OPEN SOURCE CHARTPLOTTER SOFTWARE AS AN EXAMPLE OF CHARTPLOTTER CAPABILITIES SO EVERYONE IN CLASS WILL HAVE A COMMON DISPLAY </a:t>
            </a:r>
            <a:r>
              <a:rPr lang="en-US" b="1" dirty="0" smtClean="0"/>
              <a:t>. </a:t>
            </a:r>
            <a:endParaRPr lang="en-US" b="1" dirty="0" smtClean="0"/>
          </a:p>
          <a:p>
            <a:r>
              <a:rPr lang="en-US" b="1" dirty="0" smtClean="0"/>
              <a:t>There are certainly other sources of chartplotter functionality available but OpenCPN will let you learn the basics in a </a:t>
            </a:r>
            <a:r>
              <a:rPr lang="en-US" b="1" dirty="0" smtClean="0"/>
              <a:t>common, </a:t>
            </a:r>
            <a:r>
              <a:rPr lang="en-US" b="1" dirty="0" smtClean="0"/>
              <a:t>classroom environment which facilitates learning.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Routs can be exported as GPX </a:t>
            </a:r>
            <a:br>
              <a:rPr lang="en-US" dirty="0" smtClean="0"/>
            </a:br>
            <a:r>
              <a:rPr lang="en-US" dirty="0" smtClean="0"/>
              <a:t>(XML Data) interchange files</a:t>
            </a:r>
            <a:endParaRPr lang="en-US" dirty="0"/>
          </a:p>
        </p:txBody>
      </p:sp>
      <p:pic>
        <p:nvPicPr>
          <p:cNvPr id="4" name="Content Placeholder 3" descr="GPXFi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905000"/>
            <a:ext cx="4613029" cy="4694237"/>
          </a:xfrm>
        </p:spPr>
      </p:pic>
      <p:sp>
        <p:nvSpPr>
          <p:cNvPr id="5" name="TextBox 4"/>
          <p:cNvSpPr txBox="1"/>
          <p:nvPr/>
        </p:nvSpPr>
        <p:spPr>
          <a:xfrm>
            <a:off x="2819400" y="6172200"/>
            <a:ext cx="609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short route took six pages when converted to a text file.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RouteChan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685800"/>
            <a:ext cx="4953000" cy="5881057"/>
          </a:xfrm>
        </p:spPr>
      </p:pic>
      <p:sp>
        <p:nvSpPr>
          <p:cNvPr id="5" name="TextBox 4"/>
          <p:cNvSpPr txBox="1"/>
          <p:nvPr/>
        </p:nvSpPr>
        <p:spPr>
          <a:xfrm>
            <a:off x="5410200" y="2819400"/>
            <a:ext cx="33528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Route right clicked to highlight it in orange. Route change and other options shown. You can run this route forward or REVERSE.</a:t>
            </a:r>
            <a:endParaRPr lang="en-US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856488"/>
          </a:xfrm>
        </p:spPr>
        <p:txBody>
          <a:bodyPr/>
          <a:lstStyle/>
          <a:p>
            <a:pPr algn="ctr"/>
            <a:r>
              <a:rPr lang="en-US" dirty="0" smtClean="0"/>
              <a:t>Section 1 What We Covered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Learning objectives:</a:t>
            </a:r>
          </a:p>
          <a:p>
            <a:pPr lvl="1"/>
            <a:r>
              <a:rPr lang="en-US" dirty="0" smtClean="0"/>
              <a:t>Understand the two sets of Icons used in Version 5.0</a:t>
            </a:r>
          </a:p>
          <a:p>
            <a:pPr lvl="1"/>
            <a:r>
              <a:rPr lang="en-US" dirty="0" smtClean="0"/>
              <a:t>The effect of ZOOMING in or out</a:t>
            </a:r>
          </a:p>
          <a:p>
            <a:pPr lvl="1"/>
            <a:r>
              <a:rPr lang="en-US" dirty="0" smtClean="0"/>
              <a:t>Dropping WAYPOINTS</a:t>
            </a:r>
          </a:p>
          <a:p>
            <a:pPr lvl="2"/>
            <a:r>
              <a:rPr lang="en-US" dirty="0" smtClean="0"/>
              <a:t>Waypoint properties and naming conventions</a:t>
            </a:r>
          </a:p>
          <a:p>
            <a:pPr lvl="1"/>
            <a:r>
              <a:rPr lang="en-US" dirty="0" smtClean="0"/>
              <a:t>Building ROUTS</a:t>
            </a:r>
          </a:p>
          <a:p>
            <a:pPr lvl="2"/>
            <a:r>
              <a:rPr lang="en-US" dirty="0" smtClean="0"/>
              <a:t>Route properties </a:t>
            </a:r>
          </a:p>
          <a:p>
            <a:pPr lvl="2"/>
            <a:r>
              <a:rPr lang="en-US" dirty="0" smtClean="0"/>
              <a:t>Printing routs for reference</a:t>
            </a:r>
          </a:p>
          <a:p>
            <a:pPr lvl="2"/>
            <a:r>
              <a:rPr lang="en-US" dirty="0" smtClean="0"/>
              <a:t>Exporting Routs as GPX files for other devices</a:t>
            </a:r>
          </a:p>
          <a:p>
            <a:pPr lvl="2"/>
            <a:r>
              <a:rPr lang="en-US" dirty="0" smtClean="0"/>
              <a:t>Changing existing Routs</a:t>
            </a:r>
          </a:p>
          <a:p>
            <a:r>
              <a:rPr lang="en-US" dirty="0" smtClean="0"/>
              <a:t>Any questions before we study on water navigation use?</a:t>
            </a:r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771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Section 2 Using OpenCPN</a:t>
            </a:r>
            <a:br>
              <a:rPr lang="en-US" dirty="0" smtClean="0"/>
            </a:br>
            <a:r>
              <a:rPr lang="en-US" dirty="0" smtClean="0"/>
              <a:t> for on the Water Navigation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Learning objectives:</a:t>
            </a:r>
          </a:p>
          <a:p>
            <a:pPr lvl="1"/>
            <a:r>
              <a:rPr lang="en-US" dirty="0" smtClean="0"/>
              <a:t>Is your GPS working properly</a:t>
            </a:r>
          </a:p>
          <a:p>
            <a:pPr lvl="1"/>
            <a:r>
              <a:rPr lang="en-US" dirty="0" smtClean="0"/>
              <a:t>Do you want text</a:t>
            </a:r>
          </a:p>
          <a:p>
            <a:pPr lvl="1"/>
            <a:r>
              <a:rPr lang="en-US" dirty="0" smtClean="0"/>
              <a:t>Chart options</a:t>
            </a:r>
          </a:p>
          <a:p>
            <a:pPr lvl="1"/>
            <a:r>
              <a:rPr lang="en-US" dirty="0" smtClean="0"/>
              <a:t>Additional options for navigation</a:t>
            </a:r>
          </a:p>
          <a:p>
            <a:pPr lvl="2"/>
            <a:r>
              <a:rPr lang="en-US" dirty="0" smtClean="0"/>
              <a:t>Day Vs night display mode &amp; F6 key dimming</a:t>
            </a:r>
          </a:p>
          <a:p>
            <a:pPr lvl="2"/>
            <a:r>
              <a:rPr lang="en-US" dirty="0" smtClean="0"/>
              <a:t>Look ahead for more information</a:t>
            </a:r>
          </a:p>
          <a:p>
            <a:pPr lvl="2"/>
            <a:r>
              <a:rPr lang="en-US" dirty="0" smtClean="0"/>
              <a:t>AIS targets</a:t>
            </a:r>
          </a:p>
          <a:p>
            <a:pPr lvl="2"/>
            <a:r>
              <a:rPr lang="en-US" dirty="0" smtClean="0"/>
              <a:t>Leader length</a:t>
            </a:r>
          </a:p>
          <a:p>
            <a:pPr lvl="2"/>
            <a:r>
              <a:rPr lang="en-US" dirty="0" smtClean="0"/>
              <a:t>Rings</a:t>
            </a:r>
          </a:p>
          <a:p>
            <a:pPr lvl="1"/>
            <a:r>
              <a:rPr lang="en-US" dirty="0" smtClean="0"/>
              <a:t>Enabling tracks</a:t>
            </a:r>
          </a:p>
          <a:p>
            <a:pPr lvl="1"/>
            <a:r>
              <a:rPr lang="en-US" dirty="0" smtClean="0"/>
              <a:t>Sailing a Track and </a:t>
            </a:r>
            <a:r>
              <a:rPr lang="en-US" dirty="0" smtClean="0"/>
              <a:t>ETA</a:t>
            </a:r>
          </a:p>
          <a:p>
            <a:pPr lvl="1"/>
            <a:r>
              <a:rPr lang="en-US" dirty="0" smtClean="0"/>
              <a:t>ATONS and other landmarks</a:t>
            </a:r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802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Checking your GPS input</a:t>
            </a:r>
            <a:endParaRPr lang="en-US" dirty="0"/>
          </a:p>
        </p:txBody>
      </p:sp>
      <p:pic>
        <p:nvPicPr>
          <p:cNvPr id="4" name="Content Placeholder 3" descr="BoatIc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24000"/>
            <a:ext cx="4770935" cy="4802848"/>
          </a:xfrm>
        </p:spPr>
      </p:pic>
      <p:sp>
        <p:nvSpPr>
          <p:cNvPr id="5" name="TextBox 4"/>
          <p:cNvSpPr txBox="1"/>
          <p:nvPr/>
        </p:nvSpPr>
        <p:spPr>
          <a:xfrm>
            <a:off x="5486400" y="1524000"/>
            <a:ext cx="29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black Boat Icon will turn red when your GPS input is functioning.</a:t>
            </a:r>
            <a:endParaRPr lang="en-US" sz="2400" dirty="0"/>
          </a:p>
        </p:txBody>
      </p:sp>
      <p:pic>
        <p:nvPicPr>
          <p:cNvPr id="6" name="Picture 5" descr="OpenCPNIcon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199" y="3124200"/>
            <a:ext cx="3591697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86400" y="4038600"/>
            <a:ext cx="335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Click on the Follow  (boat &amp; red circle icon) above and the display will follow your boat location and direction </a:t>
            </a:r>
          </a:p>
          <a:p>
            <a:r>
              <a:rPr lang="en-US" sz="2400" dirty="0" smtClean="0"/>
              <a:t>(based on your COG).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7848600" y="3733800"/>
            <a:ext cx="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Do you want TEXT turned on?</a:t>
            </a:r>
            <a:endParaRPr lang="en-US" dirty="0"/>
          </a:p>
        </p:txBody>
      </p:sp>
      <p:pic>
        <p:nvPicPr>
          <p:cNvPr id="4" name="Content Placeholder 3" descr="TextOrNo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81200"/>
            <a:ext cx="7761638" cy="3020219"/>
          </a:xfrm>
        </p:spPr>
      </p:pic>
      <p:sp>
        <p:nvSpPr>
          <p:cNvPr id="5" name="TextBox 4"/>
          <p:cNvSpPr txBox="1"/>
          <p:nvPr/>
        </p:nvSpPr>
        <p:spPr>
          <a:xfrm>
            <a:off x="533401" y="54102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When Zoomed out TEXT is distracting but once you zoom it provides additional useful information.</a:t>
            </a:r>
            <a:endParaRPr lang="en-US" sz="2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Chart Display Options</a:t>
            </a:r>
            <a:endParaRPr lang="en-US" dirty="0"/>
          </a:p>
        </p:txBody>
      </p:sp>
      <p:pic>
        <p:nvPicPr>
          <p:cNvPr id="4" name="Content Placeholder 3" descr="ChartOptio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371600"/>
            <a:ext cx="6349607" cy="4876800"/>
          </a:xfrm>
        </p:spPr>
      </p:pic>
      <p:cxnSp>
        <p:nvCxnSpPr>
          <p:cNvPr id="6" name="Straight Arrow Connector 5"/>
          <p:cNvCxnSpPr/>
          <p:nvPr/>
        </p:nvCxnSpPr>
        <p:spPr>
          <a:xfrm flipH="1">
            <a:off x="533400" y="1600200"/>
            <a:ext cx="762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own Arrow 8"/>
          <p:cNvSpPr/>
          <p:nvPr/>
        </p:nvSpPr>
        <p:spPr>
          <a:xfrm>
            <a:off x="2133600" y="1371600"/>
            <a:ext cx="228600" cy="381000"/>
          </a:xfrm>
          <a:prstGeom prst="downArrow">
            <a:avLst>
              <a:gd name="adj1" fmla="val 57477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91200" y="1524000"/>
            <a:ext cx="3352800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Here you can customize your chart display to match your needs on a particular cruise.</a:t>
            </a:r>
          </a:p>
          <a:p>
            <a:r>
              <a:rPr lang="en-US" sz="2400" dirty="0" smtClean="0"/>
              <a:t>There are a </a:t>
            </a:r>
            <a:r>
              <a:rPr lang="en-US" sz="2400" b="1" dirty="0" smtClean="0"/>
              <a:t>LOT </a:t>
            </a:r>
            <a:r>
              <a:rPr lang="en-US" sz="2400" dirty="0" smtClean="0"/>
              <a:t>of options but you can Reset to STANDARD.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019800" y="46482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 need to APPLY your selections before  you OK. </a:t>
            </a:r>
            <a:endParaRPr lang="en-US" sz="2400" dirty="0"/>
          </a:p>
        </p:txBody>
      </p:sp>
      <p:sp>
        <p:nvSpPr>
          <p:cNvPr id="12" name="Oval 11"/>
          <p:cNvSpPr/>
          <p:nvPr/>
        </p:nvSpPr>
        <p:spPr>
          <a:xfrm>
            <a:off x="5715000" y="5867400"/>
            <a:ext cx="11430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181600" y="3962400"/>
            <a:ext cx="685800" cy="1600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856488"/>
          </a:xfrm>
        </p:spPr>
        <p:txBody>
          <a:bodyPr/>
          <a:lstStyle/>
          <a:p>
            <a:pPr algn="ctr"/>
            <a:r>
              <a:rPr lang="en-US" dirty="0" smtClean="0"/>
              <a:t>Day Vs Night Display Modes</a:t>
            </a:r>
            <a:endParaRPr lang="en-US" dirty="0"/>
          </a:p>
        </p:txBody>
      </p:sp>
      <p:pic>
        <p:nvPicPr>
          <p:cNvPr id="4" name="Content Placeholder 3" descr="DayMo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752601"/>
            <a:ext cx="4038600" cy="3704994"/>
          </a:xfrm>
        </p:spPr>
      </p:pic>
      <p:pic>
        <p:nvPicPr>
          <p:cNvPr id="5" name="Picture 4" descr="NightMo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752600"/>
            <a:ext cx="4048124" cy="37452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57150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Switching from Day to Night Mode using the Day/Night        icon.</a:t>
            </a:r>
            <a:endParaRPr lang="en-US" sz="2400" dirty="0"/>
          </a:p>
        </p:txBody>
      </p:sp>
      <p:pic>
        <p:nvPicPr>
          <p:cNvPr id="7" name="Picture 6" descr="DayNightIc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0" y="5791200"/>
            <a:ext cx="428625" cy="37147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7802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10 Level Screen Dimming w/F6 Key</a:t>
            </a:r>
            <a:endParaRPr lang="en-US" dirty="0"/>
          </a:p>
        </p:txBody>
      </p:sp>
      <p:pic>
        <p:nvPicPr>
          <p:cNvPr id="4" name="Content Placeholder 3" descr="DayMo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752600"/>
            <a:ext cx="4153060" cy="3809999"/>
          </a:xfrm>
        </p:spPr>
      </p:pic>
      <p:pic>
        <p:nvPicPr>
          <p:cNvPr id="5" name="Picture 4" descr="DayDimm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752600"/>
            <a:ext cx="4082990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5200" y="5638800"/>
            <a:ext cx="1935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MAX Vs MIN</a:t>
            </a:r>
            <a:endParaRPr lang="en-US" sz="2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856488"/>
          </a:xfrm>
        </p:spPr>
        <p:txBody>
          <a:bodyPr/>
          <a:lstStyle/>
          <a:p>
            <a:pPr algn="ctr"/>
            <a:r>
              <a:rPr lang="en-US" dirty="0" smtClean="0"/>
              <a:t>Look Ahead and Other Options</a:t>
            </a:r>
            <a:endParaRPr lang="en-US" dirty="0"/>
          </a:p>
        </p:txBody>
      </p:sp>
      <p:pic>
        <p:nvPicPr>
          <p:cNvPr id="4" name="Content Placeholder 3" descr="LookAhe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934200" y="1752600"/>
            <a:ext cx="1989632" cy="4959231"/>
          </a:xfrm>
        </p:spPr>
      </p:pic>
      <p:sp>
        <p:nvSpPr>
          <p:cNvPr id="5" name="TextBox 4"/>
          <p:cNvSpPr txBox="1"/>
          <p:nvPr/>
        </p:nvSpPr>
        <p:spPr>
          <a:xfrm>
            <a:off x="381000" y="2057400"/>
            <a:ext cx="6400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COURSE UP orients the chart to your COG.</a:t>
            </a:r>
          </a:p>
          <a:p>
            <a:r>
              <a:rPr lang="en-US" sz="2400" dirty="0" smtClean="0"/>
              <a:t>LOOK AHEAD shows 2/3 chart ahead and</a:t>
            </a:r>
          </a:p>
          <a:p>
            <a:r>
              <a:rPr lang="en-US" sz="2400" dirty="0" smtClean="0"/>
              <a:t>         1/3 aft.</a:t>
            </a:r>
          </a:p>
          <a:p>
            <a:r>
              <a:rPr lang="en-US" sz="2400" dirty="0" smtClean="0"/>
              <a:t>CHART QUILTING is needed to display buoys.</a:t>
            </a:r>
          </a:p>
          <a:p>
            <a:r>
              <a:rPr lang="en-US" sz="2400" dirty="0" smtClean="0"/>
              <a:t>SHOW GRID displays L and Lo lines.</a:t>
            </a:r>
          </a:p>
          <a:p>
            <a:r>
              <a:rPr lang="en-US" sz="2400" dirty="0" smtClean="0"/>
              <a:t>CHART OUTLINES shows the charted area</a:t>
            </a:r>
          </a:p>
          <a:p>
            <a:r>
              <a:rPr lang="en-US" sz="2400" dirty="0" smtClean="0"/>
              <a:t>         outlined.</a:t>
            </a:r>
          </a:p>
          <a:p>
            <a:r>
              <a:rPr lang="en-US" sz="2400" dirty="0" smtClean="0"/>
              <a:t>SHOW AIS TARGETS shows other AIS </a:t>
            </a:r>
          </a:p>
          <a:p>
            <a:r>
              <a:rPr lang="en-US" sz="2400" dirty="0" smtClean="0"/>
              <a:t>          equipped boats with its GPS predictor.</a:t>
            </a:r>
          </a:p>
          <a:p>
            <a:r>
              <a:rPr lang="en-US" sz="2400" dirty="0" smtClean="0"/>
              <a:t>SHOW TEXT turn Text on or off.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802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Learning </a:t>
            </a:r>
            <a:r>
              <a:rPr lang="en-US" dirty="0" smtClean="0"/>
              <a:t>N</a:t>
            </a:r>
            <a:r>
              <a:rPr lang="en-US" dirty="0" smtClean="0"/>
              <a:t>ew Software/Hardware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Often learning to use new software or electronic hardware can seem overwhelming at first.</a:t>
            </a:r>
          </a:p>
          <a:p>
            <a:r>
              <a:rPr lang="en-US" dirty="0" smtClean="0"/>
              <a:t>Seeing a “Quick Start” overview will let you grasp basic functionality so you have an idea of what to expect.</a:t>
            </a:r>
          </a:p>
          <a:p>
            <a:r>
              <a:rPr lang="en-US" dirty="0" smtClean="0"/>
              <a:t>Being exposed to some of the many capabilities will get you started so you can begin learning easily/quickly.</a:t>
            </a:r>
          </a:p>
          <a:p>
            <a:r>
              <a:rPr lang="en-US" dirty="0" smtClean="0"/>
              <a:t>We are presenting an overview of </a:t>
            </a:r>
            <a:r>
              <a:rPr lang="en-US" u="sng" dirty="0" smtClean="0"/>
              <a:t>electronic river navigation here.</a:t>
            </a:r>
          </a:p>
          <a:p>
            <a:r>
              <a:rPr lang="en-US" dirty="0" smtClean="0"/>
              <a:t>Your chartplotter may have different icons but probably similar functionality.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802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GPS Predictor and AIS</a:t>
            </a:r>
            <a:endParaRPr lang="en-US" dirty="0"/>
          </a:p>
        </p:txBody>
      </p:sp>
      <p:pic>
        <p:nvPicPr>
          <p:cNvPr id="4" name="Content Placeholder 3" descr="AIS2Cropp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447800"/>
            <a:ext cx="5177154" cy="5155217"/>
          </a:xfrm>
        </p:spPr>
      </p:pic>
      <p:sp>
        <p:nvSpPr>
          <p:cNvPr id="5" name="TextBox 4"/>
          <p:cNvSpPr txBox="1"/>
          <p:nvPr/>
        </p:nvSpPr>
        <p:spPr>
          <a:xfrm>
            <a:off x="5791200" y="1905000"/>
            <a:ext cx="3352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GPS Predictor set to five minutes.</a:t>
            </a:r>
          </a:p>
          <a:p>
            <a:endParaRPr lang="en-US" sz="2400" dirty="0" smtClean="0"/>
          </a:p>
          <a:p>
            <a:r>
              <a:rPr lang="en-US" sz="2400" dirty="0" smtClean="0"/>
              <a:t>Any AIS equipped boat, in range would also show a GPS predictor so you can anticipate where you will meet/pass.</a:t>
            </a:r>
            <a:endParaRPr lang="en-US" sz="24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352800" y="2133600"/>
            <a:ext cx="251460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7802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Other Ship SETTINGS Options</a:t>
            </a:r>
            <a:endParaRPr lang="en-US" dirty="0"/>
          </a:p>
        </p:txBody>
      </p:sp>
      <p:pic>
        <p:nvPicPr>
          <p:cNvPr id="4" name="Content Placeholder 3" descr="ShipsSetting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1" y="1837478"/>
            <a:ext cx="5410200" cy="4944322"/>
          </a:xfrm>
        </p:spPr>
      </p:pic>
      <p:sp>
        <p:nvSpPr>
          <p:cNvPr id="5" name="TextBox 4"/>
          <p:cNvSpPr txBox="1"/>
          <p:nvPr/>
        </p:nvSpPr>
        <p:spPr>
          <a:xfrm>
            <a:off x="228600" y="1676400"/>
            <a:ext cx="7816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Gear Icon &gt; Ships and don’t forget to Apply before clicking OK on all of these.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0" y="2590800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SHIPS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 flipV="1">
            <a:off x="2590800" y="2590800"/>
            <a:ext cx="457200" cy="1846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638800" y="30480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COG Predictor length set to five minutes.</a:t>
            </a:r>
          </a:p>
          <a:p>
            <a:r>
              <a:rPr lang="en-US" dirty="0" smtClean="0"/>
              <a:t>Four rings with 1 mile spacing colored red.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13136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Enabling Tracks to Record</a:t>
            </a:r>
            <a:br>
              <a:rPr lang="en-US" dirty="0" smtClean="0"/>
            </a:br>
            <a:r>
              <a:rPr lang="en-US" dirty="0" smtClean="0"/>
              <a:t>frequently traveled routs</a:t>
            </a:r>
            <a:endParaRPr lang="en-US" dirty="0"/>
          </a:p>
        </p:txBody>
      </p:sp>
      <p:pic>
        <p:nvPicPr>
          <p:cNvPr id="4" name="Content Placeholder 3" descr="Track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971800"/>
            <a:ext cx="1319212" cy="3036677"/>
          </a:xfrm>
        </p:spPr>
      </p:pic>
      <p:sp>
        <p:nvSpPr>
          <p:cNvPr id="5" name="TextBox 4"/>
          <p:cNvSpPr txBox="1"/>
          <p:nvPr/>
        </p:nvSpPr>
        <p:spPr>
          <a:xfrm>
            <a:off x="2362200" y="3810000"/>
            <a:ext cx="6477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you click the TRACK Icon so it dims, as shown,</a:t>
            </a:r>
          </a:p>
          <a:p>
            <a:r>
              <a:rPr lang="en-US" dirty="0" smtClean="0"/>
              <a:t>the software will record and display your TRACT (trail)  of where you have sailed.</a:t>
            </a:r>
          </a:p>
          <a:p>
            <a:endParaRPr lang="en-US" dirty="0" smtClean="0"/>
          </a:p>
          <a:p>
            <a:r>
              <a:rPr lang="en-US" dirty="0" smtClean="0"/>
              <a:t>This is a good way to get an accurate route that you travel frequently.</a:t>
            </a:r>
          </a:p>
          <a:p>
            <a:r>
              <a:rPr lang="en-US" dirty="0" smtClean="0"/>
              <a:t>Stop and save the TRACK and them convert it to an accurate route for future use.</a:t>
            </a:r>
          </a:p>
          <a:p>
            <a:r>
              <a:rPr lang="en-US" dirty="0" smtClean="0"/>
              <a:t>Be sure to record in the middle of the channel so you can then run the route in Forward or Reverse.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447800" y="4038600"/>
            <a:ext cx="9906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56488"/>
          </a:xfrm>
        </p:spPr>
        <p:txBody>
          <a:bodyPr/>
          <a:lstStyle/>
          <a:p>
            <a:pPr algn="ctr"/>
            <a:r>
              <a:rPr lang="en-US" dirty="0" smtClean="0"/>
              <a:t>Activating a Stored Route</a:t>
            </a:r>
            <a:endParaRPr lang="en-US" dirty="0"/>
          </a:p>
        </p:txBody>
      </p:sp>
      <p:pic>
        <p:nvPicPr>
          <p:cNvPr id="4" name="Content Placeholder 3" descr="ActivateRou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676400"/>
            <a:ext cx="6400800" cy="4946072"/>
          </a:xfr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914400" y="2743200"/>
            <a:ext cx="8382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76600" y="3048000"/>
            <a:ext cx="3967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Routes in alphabetical order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19600" y="54864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Highlight route and select reverse if needed and then ACTIVATE.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6781800" y="3657600"/>
            <a:ext cx="685800" cy="1828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Sailing an Activated Route</a:t>
            </a:r>
            <a:endParaRPr lang="en-US" dirty="0"/>
          </a:p>
        </p:txBody>
      </p:sp>
      <p:pic>
        <p:nvPicPr>
          <p:cNvPr id="4" name="Content Placeholder 3" descr="RouteActiv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524000"/>
            <a:ext cx="5501236" cy="5116309"/>
          </a:xfrm>
        </p:spPr>
      </p:pic>
      <p:sp>
        <p:nvSpPr>
          <p:cNvPr id="5" name="TextBox 4"/>
          <p:cNvSpPr txBox="1"/>
          <p:nvPr/>
        </p:nvSpPr>
        <p:spPr>
          <a:xfrm>
            <a:off x="6172200" y="2133600"/>
            <a:ext cx="2819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route has now changed from blue to red (Active) and the next waypoint is highlighted in Yellow with a Red ring.</a:t>
            </a:r>
            <a:endParaRPr lang="en-US" sz="24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657600" y="3124200"/>
            <a:ext cx="2590800" cy="1905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200400" y="4191000"/>
            <a:ext cx="30480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pPr algn="ctr"/>
            <a:r>
              <a:rPr lang="en-US" dirty="0" smtClean="0"/>
              <a:t>ETA to End of Route</a:t>
            </a:r>
            <a:endParaRPr lang="en-US" dirty="0"/>
          </a:p>
        </p:txBody>
      </p:sp>
      <p:pic>
        <p:nvPicPr>
          <p:cNvPr id="4" name="Content Placeholder 3" descr="E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0" y="1600200"/>
            <a:ext cx="2057400" cy="5000625"/>
          </a:xfrm>
        </p:spPr>
      </p:pic>
      <p:sp>
        <p:nvSpPr>
          <p:cNvPr id="5" name="TextBox 4"/>
          <p:cNvSpPr txBox="1"/>
          <p:nvPr/>
        </p:nvSpPr>
        <p:spPr>
          <a:xfrm>
            <a:off x="457200" y="1676400"/>
            <a:ext cx="5257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Red Circle shows no GPS input.</a:t>
            </a:r>
          </a:p>
          <a:p>
            <a:r>
              <a:rPr lang="en-US" sz="2400" dirty="0" smtClean="0"/>
              <a:t>If we had a GPS attached it this popup sidebar would show an ETA to the end of the activated route.</a:t>
            </a:r>
          </a:p>
          <a:p>
            <a:r>
              <a:rPr lang="en-US" sz="2400" dirty="0" smtClean="0"/>
              <a:t>Here you see the bearing to the first waypoint.</a:t>
            </a:r>
          </a:p>
          <a:p>
            <a:r>
              <a:rPr lang="en-US" sz="2400" dirty="0" smtClean="0"/>
              <a:t>You can automatically enter a route at a midpoint just be activating when you are near the route, moving in the correct direction.</a:t>
            </a:r>
          </a:p>
          <a:p>
            <a:r>
              <a:rPr lang="en-US" sz="2400" dirty="0" smtClean="0"/>
              <a:t>A Zero ETA indicates not moving or moving in the wrong (REVERSED) direction.</a:t>
            </a:r>
            <a:endParaRPr lang="en-US" sz="24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257800" y="1905000"/>
            <a:ext cx="24384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505200" y="3048000"/>
            <a:ext cx="35814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905000" y="3657600"/>
            <a:ext cx="51816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9326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ATONS and Curser “Pick Report”</a:t>
            </a:r>
            <a:endParaRPr lang="en-US" dirty="0"/>
          </a:p>
        </p:txBody>
      </p:sp>
      <p:pic>
        <p:nvPicPr>
          <p:cNvPr id="4" name="Content Placeholder 3" descr="AtonsOpenCP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362200"/>
            <a:ext cx="8229600" cy="3688702"/>
          </a:xfrm>
        </p:spPr>
      </p:pic>
      <p:sp>
        <p:nvSpPr>
          <p:cNvPr id="5" name="TextBox 4"/>
          <p:cNvSpPr txBox="1"/>
          <p:nvPr/>
        </p:nvSpPr>
        <p:spPr>
          <a:xfrm>
            <a:off x="1600200" y="3276600"/>
            <a:ext cx="1126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 buoy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>
            <a:off x="838200" y="3461266"/>
            <a:ext cx="762000" cy="4393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752600" y="5562600"/>
            <a:ext cx="9144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67000" y="5334000"/>
            <a:ext cx="1176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Nun Buoy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819400" y="4191000"/>
            <a:ext cx="7620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90600" y="3962400"/>
            <a:ext cx="1911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Lighted Daymark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800600" y="2514600"/>
            <a:ext cx="11430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276600" y="2362200"/>
            <a:ext cx="15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Launch Ramp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477000" y="4343400"/>
            <a:ext cx="15401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Object Query</a:t>
            </a:r>
          </a:p>
          <a:p>
            <a:r>
              <a:rPr lang="en-US" dirty="0" smtClean="0"/>
              <a:t>“Pick Report”</a:t>
            </a:r>
          </a:p>
          <a:p>
            <a:r>
              <a:rPr lang="en-US" dirty="0" smtClean="0"/>
              <a:t>Right Click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r>
              <a:rPr lang="en-US" dirty="0" smtClean="0"/>
              <a:t>Wreck, Power Line Gauge</a:t>
            </a:r>
            <a:endParaRPr lang="en-US" dirty="0"/>
          </a:p>
        </p:txBody>
      </p:sp>
      <p:pic>
        <p:nvPicPr>
          <p:cNvPr id="4" name="Content Placeholder 3" descr="Gau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0" y="1524000"/>
            <a:ext cx="2143125" cy="1905000"/>
          </a:xfrm>
        </p:spPr>
      </p:pic>
      <p:pic>
        <p:nvPicPr>
          <p:cNvPr id="5" name="Picture 4" descr="PowerWre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2667000"/>
            <a:ext cx="7143750" cy="394335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5715000" y="2057400"/>
            <a:ext cx="2133600" cy="76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00400" y="1828800"/>
            <a:ext cx="2543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Gauge, often on Bridges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971800" y="2971800"/>
            <a:ext cx="11430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57400" y="2743200"/>
            <a:ext cx="835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Wreck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828800" y="3352800"/>
            <a:ext cx="12192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52400" y="3124200"/>
            <a:ext cx="1655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Shore Building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600200" y="4495800"/>
            <a:ext cx="2049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Power Line</a:t>
            </a:r>
          </a:p>
          <a:p>
            <a:r>
              <a:rPr lang="en-US" dirty="0" smtClean="0"/>
              <a:t>95.1 Min Clearance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pPr algn="ctr"/>
            <a:r>
              <a:rPr lang="en-US" dirty="0" smtClean="0"/>
              <a:t>I 75 Bridge &amp; Junction Buoy</a:t>
            </a:r>
            <a:endParaRPr lang="en-US" dirty="0"/>
          </a:p>
        </p:txBody>
      </p:sp>
      <p:pic>
        <p:nvPicPr>
          <p:cNvPr id="4" name="Content Placeholder 3" descr="BridgePipeli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05000"/>
            <a:ext cx="3287201" cy="4389437"/>
          </a:xfrm>
        </p:spPr>
      </p:pic>
      <p:pic>
        <p:nvPicPr>
          <p:cNvPr id="5" name="Picture 4" descr="JunctionBuo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828800"/>
            <a:ext cx="3686175" cy="494347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4572000" y="3352800"/>
            <a:ext cx="9144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76600" y="2895600"/>
            <a:ext cx="14076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Junction</a:t>
            </a:r>
          </a:p>
          <a:p>
            <a:r>
              <a:rPr lang="en-US" dirty="0" smtClean="0"/>
              <a:t>Buoy ,TN &amp;</a:t>
            </a:r>
          </a:p>
          <a:p>
            <a:r>
              <a:rPr lang="en-US" dirty="0" smtClean="0"/>
              <a:t>Clinch River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2362200"/>
            <a:ext cx="829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Bridge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5638800"/>
            <a:ext cx="1587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Pipeline</a:t>
            </a:r>
          </a:p>
          <a:p>
            <a:r>
              <a:rPr lang="en-US" dirty="0" smtClean="0"/>
              <a:t>No Anchoring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Caney Creek Marina &amp; Tower</a:t>
            </a:r>
            <a:endParaRPr lang="en-US" dirty="0"/>
          </a:p>
        </p:txBody>
      </p:sp>
      <p:pic>
        <p:nvPicPr>
          <p:cNvPr id="4" name="Content Placeholder 3" descr="Mari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209800"/>
            <a:ext cx="3886200" cy="3714750"/>
          </a:xfrm>
        </p:spPr>
      </p:pic>
      <p:pic>
        <p:nvPicPr>
          <p:cNvPr id="5" name="Picture 4" descr="Tow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2209800"/>
            <a:ext cx="3009900" cy="3667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24400" y="2362200"/>
            <a:ext cx="787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Tower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71800" y="4953000"/>
            <a:ext cx="2205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Caney Creek Marina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771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OpenCPN Section 1 </a:t>
            </a:r>
            <a:br>
              <a:rPr lang="en-US" dirty="0" smtClean="0"/>
            </a:br>
            <a:r>
              <a:rPr lang="en-US" dirty="0" smtClean="0"/>
              <a:t>Waypoints and Routs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Learning objectives:</a:t>
            </a:r>
          </a:p>
          <a:p>
            <a:pPr lvl="1"/>
            <a:r>
              <a:rPr lang="en-US" dirty="0" smtClean="0"/>
              <a:t>Understand the two sets of Icons used in Version 5.0</a:t>
            </a:r>
          </a:p>
          <a:p>
            <a:pPr lvl="1"/>
            <a:r>
              <a:rPr lang="en-US" dirty="0" smtClean="0"/>
              <a:t>The effect of ZOOMING in or out</a:t>
            </a:r>
          </a:p>
          <a:p>
            <a:pPr lvl="1"/>
            <a:r>
              <a:rPr lang="en-US" dirty="0" smtClean="0"/>
              <a:t>Dropping WAYPOINTS</a:t>
            </a:r>
          </a:p>
          <a:p>
            <a:pPr lvl="2"/>
            <a:r>
              <a:rPr lang="en-US" dirty="0" smtClean="0"/>
              <a:t>Waypoint properties and naming conventions</a:t>
            </a:r>
          </a:p>
          <a:p>
            <a:pPr lvl="1"/>
            <a:r>
              <a:rPr lang="en-US" dirty="0" smtClean="0"/>
              <a:t>Building ROUTS</a:t>
            </a:r>
          </a:p>
          <a:p>
            <a:pPr lvl="2"/>
            <a:r>
              <a:rPr lang="en-US" dirty="0" smtClean="0"/>
              <a:t>Route properties </a:t>
            </a:r>
          </a:p>
          <a:p>
            <a:pPr lvl="2"/>
            <a:r>
              <a:rPr lang="en-US" dirty="0" smtClean="0"/>
              <a:t>Printing routs for reference</a:t>
            </a:r>
          </a:p>
          <a:p>
            <a:pPr lvl="2"/>
            <a:r>
              <a:rPr lang="en-US" dirty="0" smtClean="0"/>
              <a:t>Exporting Routs as GPX files for other devices</a:t>
            </a:r>
          </a:p>
          <a:p>
            <a:pPr lvl="2"/>
            <a:r>
              <a:rPr lang="en-US" dirty="0" smtClean="0"/>
              <a:t>Changing existing Routs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Section 2 What We Covered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Is your GPS working properly</a:t>
            </a:r>
          </a:p>
          <a:p>
            <a:r>
              <a:rPr lang="en-US" dirty="0" smtClean="0"/>
              <a:t>Do you want text</a:t>
            </a:r>
          </a:p>
          <a:p>
            <a:r>
              <a:rPr lang="en-US" dirty="0" smtClean="0"/>
              <a:t>Chart options</a:t>
            </a:r>
          </a:p>
          <a:p>
            <a:r>
              <a:rPr lang="en-US" dirty="0" smtClean="0"/>
              <a:t>Additional options for navigation</a:t>
            </a:r>
          </a:p>
          <a:p>
            <a:pPr lvl="1"/>
            <a:r>
              <a:rPr lang="en-US" dirty="0" smtClean="0"/>
              <a:t>Day Vs night display mode &amp; F6 key dimming</a:t>
            </a:r>
          </a:p>
          <a:p>
            <a:pPr lvl="1"/>
            <a:r>
              <a:rPr lang="en-US" dirty="0" smtClean="0"/>
              <a:t>Look ahead for more information</a:t>
            </a:r>
          </a:p>
          <a:p>
            <a:pPr lvl="1"/>
            <a:r>
              <a:rPr lang="en-US" dirty="0" smtClean="0"/>
              <a:t>AIS targets</a:t>
            </a:r>
          </a:p>
          <a:p>
            <a:pPr lvl="1"/>
            <a:r>
              <a:rPr lang="en-US" dirty="0" smtClean="0"/>
              <a:t>Leader length</a:t>
            </a:r>
          </a:p>
          <a:p>
            <a:pPr lvl="1"/>
            <a:r>
              <a:rPr lang="en-US" dirty="0" smtClean="0"/>
              <a:t>Rings</a:t>
            </a:r>
          </a:p>
          <a:p>
            <a:pPr lvl="1"/>
            <a:r>
              <a:rPr lang="en-US" dirty="0" smtClean="0"/>
              <a:t>Enabling tracks</a:t>
            </a:r>
          </a:p>
          <a:p>
            <a:pPr lvl="1"/>
            <a:r>
              <a:rPr lang="en-US" dirty="0" smtClean="0"/>
              <a:t>Sailing a Track and </a:t>
            </a:r>
            <a:r>
              <a:rPr lang="en-US" dirty="0" smtClean="0"/>
              <a:t>ETA</a:t>
            </a:r>
          </a:p>
          <a:p>
            <a:pPr lvl="1"/>
            <a:r>
              <a:rPr lang="en-US" dirty="0" smtClean="0"/>
              <a:t>ATONS and other visible landmarks</a:t>
            </a:r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79248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You can now use OpenCPN for: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Route planning at home and then send to your onboard Chartplotter via GPX file transfer on an SD Card.</a:t>
            </a:r>
          </a:p>
          <a:p>
            <a:r>
              <a:rPr lang="en-US" dirty="0" smtClean="0"/>
              <a:t>Use on a laptop as an additional navigation device.</a:t>
            </a:r>
          </a:p>
          <a:p>
            <a:r>
              <a:rPr lang="en-US" dirty="0" smtClean="0"/>
              <a:t>Use its AIS capability for safer navigation in congested or high marine traffic areas.</a:t>
            </a:r>
          </a:p>
          <a:p>
            <a:r>
              <a:rPr lang="en-US" dirty="0" smtClean="0"/>
              <a:t>Use the Simplified Vessel Data Recorder (S-VDR) Plug-in to save your cruise information.</a:t>
            </a:r>
          </a:p>
          <a:p>
            <a:r>
              <a:rPr lang="en-US" dirty="0" smtClean="0"/>
              <a:t>Explore  other add on Plug-Ins like weather , etc.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7848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Course Auditing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19600"/>
          </a:xfrm>
        </p:spPr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REMEMBER, </a:t>
            </a:r>
            <a:r>
              <a:rPr lang="en-US" b="1" u="sng" dirty="0" smtClean="0">
                <a:solidFill>
                  <a:srgbClr val="FF0000"/>
                </a:solidFill>
              </a:rPr>
              <a:t>THIS COURSE IN NO WAY MADE YOU A </a:t>
            </a:r>
            <a:r>
              <a:rPr lang="en-US" b="1" u="sng" dirty="0" smtClean="0">
                <a:solidFill>
                  <a:srgbClr val="FF0000"/>
                </a:solidFill>
              </a:rPr>
              <a:t>COMPETENT MARINE </a:t>
            </a:r>
            <a:r>
              <a:rPr lang="en-US" b="1" u="sng" dirty="0" smtClean="0">
                <a:solidFill>
                  <a:srgbClr val="FF0000"/>
                </a:solidFill>
              </a:rPr>
              <a:t>NAVIGATOR!</a:t>
            </a:r>
          </a:p>
          <a:p>
            <a:r>
              <a:rPr lang="en-US" dirty="0" smtClean="0"/>
              <a:t>If you audited the course please, please:</a:t>
            </a:r>
          </a:p>
          <a:p>
            <a:pPr lvl="1"/>
            <a:r>
              <a:rPr lang="en-US" dirty="0" smtClean="0"/>
              <a:t>Study Chapter 5 in an ABC3 book (to be removed soon).</a:t>
            </a:r>
          </a:p>
          <a:p>
            <a:pPr lvl="1"/>
            <a:r>
              <a:rPr lang="en-US" dirty="0" smtClean="0"/>
              <a:t>Take </a:t>
            </a:r>
            <a:r>
              <a:rPr lang="en-US" dirty="0" smtClean="0"/>
              <a:t>Marine </a:t>
            </a:r>
            <a:r>
              <a:rPr lang="en-US" dirty="0" smtClean="0"/>
              <a:t>Navigation (Piloting) course and </a:t>
            </a:r>
          </a:p>
          <a:p>
            <a:pPr lvl="1"/>
            <a:r>
              <a:rPr lang="en-US" dirty="0" smtClean="0"/>
              <a:t>Take </a:t>
            </a:r>
            <a:r>
              <a:rPr lang="en-US" dirty="0" smtClean="0"/>
              <a:t>Advanced Piloting (Advanced Marine Navigation</a:t>
            </a:r>
            <a:r>
              <a:rPr lang="en-US" dirty="0" smtClean="0"/>
              <a:t>).</a:t>
            </a:r>
            <a:endParaRPr lang="en-US" dirty="0" smtClean="0"/>
          </a:p>
          <a:p>
            <a:r>
              <a:rPr lang="en-US" dirty="0" smtClean="0"/>
              <a:t>This course showed how to use modern, marine navigation tools </a:t>
            </a:r>
            <a:r>
              <a:rPr lang="en-US" b="1" dirty="0" smtClean="0">
                <a:solidFill>
                  <a:srgbClr val="FF0000"/>
                </a:solidFill>
              </a:rPr>
              <a:t>IF YOU ARE  ALREADY A COMPETENT NAVIGATOR</a:t>
            </a:r>
            <a:r>
              <a:rPr lang="en-US" dirty="0" smtClean="0"/>
              <a:t>!</a:t>
            </a:r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040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OpenCPN Help and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most frequently asked </a:t>
            </a:r>
            <a:r>
              <a:rPr lang="en-US" dirty="0" smtClean="0"/>
              <a:t>questions, </a:t>
            </a:r>
            <a:r>
              <a:rPr lang="en-US" dirty="0" smtClean="0"/>
              <a:t>by new users and seen in the OpenCPN Forum, are, in most cases, already answered in the </a:t>
            </a:r>
            <a:r>
              <a:rPr lang="en-US" b="1" u="sng" dirty="0" smtClean="0"/>
              <a:t>OpenCPN USER MANUAL (https://opencpn.org/wiki/dokuwiki/doku.php?id=opencpn:opencpn_user_manual)</a:t>
            </a:r>
            <a:r>
              <a:rPr lang="en-US" dirty="0" smtClean="0"/>
              <a:t>.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If you are going to use this program for actual navigation, </a:t>
            </a:r>
            <a:r>
              <a:rPr lang="en-US" b="1" u="sng" dirty="0" smtClean="0">
                <a:solidFill>
                  <a:srgbClr val="FF0000"/>
                </a:solidFill>
              </a:rPr>
              <a:t>you need to read through the user manual to fully </a:t>
            </a:r>
            <a:r>
              <a:rPr lang="en-US" b="1" dirty="0" smtClean="0">
                <a:solidFill>
                  <a:srgbClr val="FF0000"/>
                </a:solidFill>
              </a:rPr>
              <a:t>understand the scope of the program, as well as all the details for GPS and AIS installation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If you have difficulties finding a particular subject, please use your browser's built-in search ability, often called just “Find”. This works best using the stable release which will be all on one web page.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In-Program </a:t>
            </a:r>
            <a:r>
              <a:rPr lang="en-US" dirty="0" smtClean="0"/>
              <a:t>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“OpenCPN” itself, just press        and then </a:t>
            </a:r>
            <a:r>
              <a:rPr lang="en-US" u="sng" dirty="0" smtClean="0"/>
              <a:t>Help</a:t>
            </a:r>
            <a:r>
              <a:rPr lang="en-US" dirty="0" smtClean="0"/>
              <a:t>, near the bottom of the insert, to access the built-in version of the user manual.  </a:t>
            </a:r>
          </a:p>
          <a:p>
            <a:r>
              <a:rPr lang="en-US" dirty="0" smtClean="0"/>
              <a:t>The installed documentation will open in your default Internet browser. </a:t>
            </a:r>
          </a:p>
          <a:p>
            <a:r>
              <a:rPr lang="en-US" b="1" dirty="0" smtClean="0"/>
              <a:t>This is the first place to go for help and please carefully read the documentation!  </a:t>
            </a:r>
          </a:p>
          <a:p>
            <a:r>
              <a:rPr lang="en-US" dirty="0" smtClean="0"/>
              <a:t>Also the latest OpenCPN User Manual can be downloaded as compressed HTML files and directories from the website.  </a:t>
            </a:r>
          </a:p>
          <a:p>
            <a:r>
              <a:rPr lang="en-US" dirty="0" smtClean="0"/>
              <a:t>You will need to uncompress them into a new folder and use your browser to access the help files.</a:t>
            </a:r>
          </a:p>
          <a:p>
            <a:endParaRPr lang="en-US" dirty="0"/>
          </a:p>
        </p:txBody>
      </p:sp>
      <p:pic>
        <p:nvPicPr>
          <p:cNvPr id="5" name="Picture 4" descr="QuestionM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1600200"/>
            <a:ext cx="390525" cy="4286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32688"/>
          </a:xfrm>
        </p:spPr>
        <p:txBody>
          <a:bodyPr/>
          <a:lstStyle/>
          <a:p>
            <a:pPr algn="ctr"/>
            <a:r>
              <a:rPr lang="en-US" dirty="0" smtClean="0"/>
              <a:t>Example OpenCPN Help Index</a:t>
            </a:r>
            <a:endParaRPr lang="en-US" dirty="0"/>
          </a:p>
        </p:txBody>
      </p:sp>
      <p:pic>
        <p:nvPicPr>
          <p:cNvPr id="4" name="Content Placeholder 3" descr="HelpInde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752600"/>
            <a:ext cx="2846459" cy="4911144"/>
          </a:xfrm>
        </p:spPr>
      </p:pic>
      <p:sp>
        <p:nvSpPr>
          <p:cNvPr id="5" name="TextBox 4"/>
          <p:cNvSpPr txBox="1"/>
          <p:nvPr/>
        </p:nvSpPr>
        <p:spPr>
          <a:xfrm>
            <a:off x="4038600" y="1828800"/>
            <a:ext cx="4007828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Getting Started</a:t>
            </a:r>
          </a:p>
          <a:p>
            <a:r>
              <a:rPr lang="en-US" sz="2400" dirty="0" smtClean="0"/>
              <a:t>	OpenCPN Instillation</a:t>
            </a:r>
          </a:p>
          <a:p>
            <a:r>
              <a:rPr lang="en-US" sz="2400" dirty="0" smtClean="0"/>
              <a:t>		Windows</a:t>
            </a:r>
          </a:p>
          <a:p>
            <a:r>
              <a:rPr lang="en-US" sz="2400" dirty="0" smtClean="0"/>
              <a:t>	GPS Setup</a:t>
            </a:r>
          </a:p>
          <a:p>
            <a:r>
              <a:rPr lang="en-US" sz="2400" dirty="0" smtClean="0"/>
              <a:t>	Chart Installation</a:t>
            </a:r>
          </a:p>
          <a:p>
            <a:r>
              <a:rPr lang="en-US" sz="2400" dirty="0" smtClean="0"/>
              <a:t>	Settings Options</a:t>
            </a:r>
          </a:p>
          <a:p>
            <a:r>
              <a:rPr lang="en-US" sz="2400" dirty="0" smtClean="0"/>
              <a:t>	Marks and Routs</a:t>
            </a:r>
          </a:p>
          <a:p>
            <a:r>
              <a:rPr lang="en-US" sz="2400" dirty="0" smtClean="0"/>
              <a:t>Getting Around</a:t>
            </a:r>
          </a:p>
          <a:p>
            <a:r>
              <a:rPr lang="en-US" sz="2400" dirty="0" smtClean="0"/>
              <a:t>	GPS Setup</a:t>
            </a:r>
          </a:p>
          <a:p>
            <a:r>
              <a:rPr lang="en-US" sz="2400" dirty="0" smtClean="0"/>
              <a:t>	Display orientation</a:t>
            </a:r>
          </a:p>
          <a:p>
            <a:r>
              <a:rPr lang="en-US" sz="2400" dirty="0" smtClean="0"/>
              <a:t>	Chart info</a:t>
            </a:r>
          </a:p>
          <a:p>
            <a:r>
              <a:rPr lang="en-US" sz="2400" dirty="0" smtClean="0"/>
              <a:t>Charts</a:t>
            </a:r>
          </a:p>
          <a:p>
            <a:r>
              <a:rPr lang="en-US" sz="2400" dirty="0" smtClean="0"/>
              <a:t>Options settings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6488"/>
          </a:xfrm>
        </p:spPr>
        <p:txBody>
          <a:bodyPr/>
          <a:lstStyle/>
          <a:p>
            <a:pPr algn="ctr"/>
            <a:r>
              <a:rPr lang="en-US" dirty="0" smtClean="0"/>
              <a:t>OpenCPN Help Explained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/>
          <a:lstStyle/>
          <a:p>
            <a:r>
              <a:rPr lang="en-US" sz="2800" dirty="0" smtClean="0"/>
              <a:t>To help you get started with help:</a:t>
            </a:r>
          </a:p>
          <a:p>
            <a:pPr lvl="0"/>
            <a:r>
              <a:rPr lang="en-US" sz="2800" dirty="0" smtClean="0"/>
              <a:t>Links are internal to user manual. Placing your cursor over a link will cause the link to be underlined.</a:t>
            </a:r>
          </a:p>
          <a:p>
            <a:pPr lvl="0"/>
            <a:r>
              <a:rPr lang="en-US" sz="2800" u="sng" dirty="0" smtClean="0"/>
              <a:t>External links may be Bold, Underlined, or in the “http:/\…” format and you will need an Internet connection </a:t>
            </a:r>
            <a:r>
              <a:rPr lang="en-US" sz="2800" u="sng" dirty="0" smtClean="0"/>
              <a:t>these so learn it at home or on the dock.</a:t>
            </a:r>
            <a:endParaRPr lang="en-US" sz="2800" u="sng" dirty="0" smtClean="0"/>
          </a:p>
          <a:p>
            <a:pPr lvl="0"/>
            <a:r>
              <a:rPr lang="en-US" sz="2800" dirty="0" smtClean="0"/>
              <a:t>Marks and Waypoints</a:t>
            </a:r>
            <a:r>
              <a:rPr lang="en-US" sz="2800" b="1" dirty="0" smtClean="0"/>
              <a:t> </a:t>
            </a:r>
            <a:r>
              <a:rPr lang="en-US" sz="2800" dirty="0" smtClean="0"/>
              <a:t>may have somewhat different definitions; however, in this document they generally mean the same thing.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2089</TotalTime>
  <Words>2172</Words>
  <Application>Microsoft Office PowerPoint</Application>
  <PresentationFormat>On-screen Show (4:3)</PresentationFormat>
  <Paragraphs>324</Paragraphs>
  <Slides>52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Flow</vt:lpstr>
      <vt:lpstr>GETTING STARTED USING OpenCPN</vt:lpstr>
      <vt:lpstr>America’s Boating Club-Knoxville</vt:lpstr>
      <vt:lpstr>America’s Boating Club-Knoxville</vt:lpstr>
      <vt:lpstr>Learning New Software/Hardware</vt:lpstr>
      <vt:lpstr>OpenCPN Section 1  Waypoints and Routs</vt:lpstr>
      <vt:lpstr>OpenCPN Help and Questions</vt:lpstr>
      <vt:lpstr>In-Program Help</vt:lpstr>
      <vt:lpstr>Example OpenCPN Help Index</vt:lpstr>
      <vt:lpstr>OpenCPN Help Explained</vt:lpstr>
      <vt:lpstr>You Need Other Courses</vt:lpstr>
      <vt:lpstr>Concord YC Area, Zoomed out</vt:lpstr>
      <vt:lpstr>Icons (1) explained</vt:lpstr>
      <vt:lpstr>Options Icons(1) “General”  from GEAR Icon</vt:lpstr>
      <vt:lpstr>Options Icons(1) “Units”</vt:lpstr>
      <vt:lpstr>Options Icons(1)</vt:lpstr>
      <vt:lpstr>Chart Display Options</vt:lpstr>
      <vt:lpstr>Zoom – Scale, Icons (2) lower right “Chart Panel Options” show/hide  Set Display Category to “BASE” &amp; check boxes as shown =&gt;</vt:lpstr>
      <vt:lpstr>Concord YC Detail, Zoomed in</vt:lpstr>
      <vt:lpstr>What this page tells us</vt:lpstr>
      <vt:lpstr>Marks and Waypoints</vt:lpstr>
      <vt:lpstr>The Waypoint Properties Box</vt:lpstr>
      <vt:lpstr>Another suggested waypoint</vt:lpstr>
      <vt:lpstr>A safe harbor for storm refuge</vt:lpstr>
      <vt:lpstr>Waypoint for Ft. Loudon L &amp; D</vt:lpstr>
      <vt:lpstr>To Build a Route</vt:lpstr>
      <vt:lpstr>Continue route dropping other marks</vt:lpstr>
      <vt:lpstr>Approximate Route</vt:lpstr>
      <vt:lpstr>Enter Route Properties</vt:lpstr>
      <vt:lpstr>Printed Route Properties so you can check your progress</vt:lpstr>
      <vt:lpstr>Routs can be exported as GPX  (XML Data) interchange files</vt:lpstr>
      <vt:lpstr>Slide 31</vt:lpstr>
      <vt:lpstr>Section 1 What We Covered</vt:lpstr>
      <vt:lpstr>Section 2 Using OpenCPN  for on the Water Navigation</vt:lpstr>
      <vt:lpstr>Checking your GPS input</vt:lpstr>
      <vt:lpstr>Do you want TEXT turned on?</vt:lpstr>
      <vt:lpstr>Chart Display Options</vt:lpstr>
      <vt:lpstr>Day Vs Night Display Modes</vt:lpstr>
      <vt:lpstr>10 Level Screen Dimming w/F6 Key</vt:lpstr>
      <vt:lpstr>Look Ahead and Other Options</vt:lpstr>
      <vt:lpstr>GPS Predictor and AIS</vt:lpstr>
      <vt:lpstr>Other Ship SETTINGS Options</vt:lpstr>
      <vt:lpstr>Enabling Tracks to Record frequently traveled routs</vt:lpstr>
      <vt:lpstr>Activating a Stored Route</vt:lpstr>
      <vt:lpstr>Sailing an Activated Route</vt:lpstr>
      <vt:lpstr>ETA to End of Route</vt:lpstr>
      <vt:lpstr>ATONS and Curser “Pick Report”</vt:lpstr>
      <vt:lpstr>Wreck, Power Line Gauge</vt:lpstr>
      <vt:lpstr>I 75 Bridge &amp; Junction Buoy</vt:lpstr>
      <vt:lpstr>Caney Creek Marina &amp; Tower</vt:lpstr>
      <vt:lpstr>Section 2 What We Covered</vt:lpstr>
      <vt:lpstr>You can now use OpenCPN for:</vt:lpstr>
      <vt:lpstr>Course Auditing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STARTED WITH OpenCPN</dc:title>
  <dc:creator>John Farmer</dc:creator>
  <cp:lastModifiedBy>John Farmer</cp:lastModifiedBy>
  <cp:revision>90</cp:revision>
  <dcterms:created xsi:type="dcterms:W3CDTF">2019-04-26T16:13:01Z</dcterms:created>
  <dcterms:modified xsi:type="dcterms:W3CDTF">2019-07-05T14:52:58Z</dcterms:modified>
</cp:coreProperties>
</file>